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Lst>
  <p:notesMasterIdLst>
    <p:notesMasterId r:id="rId42"/>
  </p:notesMasterIdLst>
  <p:sldIdLst>
    <p:sldId id="264" r:id="rId2"/>
    <p:sldId id="262" r:id="rId3"/>
    <p:sldId id="259" r:id="rId4"/>
    <p:sldId id="263" r:id="rId5"/>
    <p:sldId id="260" r:id="rId6"/>
    <p:sldId id="266" r:id="rId7"/>
    <p:sldId id="268" r:id="rId8"/>
    <p:sldId id="269" r:id="rId9"/>
    <p:sldId id="270" r:id="rId10"/>
    <p:sldId id="292" r:id="rId11"/>
    <p:sldId id="293" r:id="rId12"/>
    <p:sldId id="294" r:id="rId13"/>
    <p:sldId id="296" r:id="rId14"/>
    <p:sldId id="304" r:id="rId15"/>
    <p:sldId id="271" r:id="rId16"/>
    <p:sldId id="297" r:id="rId17"/>
    <p:sldId id="298" r:id="rId18"/>
    <p:sldId id="299" r:id="rId19"/>
    <p:sldId id="278" r:id="rId20"/>
    <p:sldId id="272" r:id="rId21"/>
    <p:sldId id="273" r:id="rId22"/>
    <p:sldId id="280" r:id="rId23"/>
    <p:sldId id="281" r:id="rId24"/>
    <p:sldId id="282" r:id="rId25"/>
    <p:sldId id="283" r:id="rId26"/>
    <p:sldId id="284" r:id="rId27"/>
    <p:sldId id="301" r:id="rId28"/>
    <p:sldId id="291" r:id="rId29"/>
    <p:sldId id="302" r:id="rId30"/>
    <p:sldId id="285" r:id="rId31"/>
    <p:sldId id="287" r:id="rId32"/>
    <p:sldId id="288" r:id="rId33"/>
    <p:sldId id="289" r:id="rId34"/>
    <p:sldId id="290" r:id="rId35"/>
    <p:sldId id="303" r:id="rId36"/>
    <p:sldId id="275" r:id="rId37"/>
    <p:sldId id="295" r:id="rId38"/>
    <p:sldId id="265" r:id="rId39"/>
    <p:sldId id="277" r:id="rId40"/>
    <p:sldId id="30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77716" autoAdjust="0"/>
  </p:normalViewPr>
  <p:slideViewPr>
    <p:cSldViewPr snapToGrid="0">
      <p:cViewPr varScale="1">
        <p:scale>
          <a:sx n="53" d="100"/>
          <a:sy n="53" d="100"/>
        </p:scale>
        <p:origin x="113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2100435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the number of shares and making inferences about the popularity.</a:t>
            </a:r>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461165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22</a:t>
            </a:fld>
            <a:endParaRPr lang="en-US"/>
          </a:p>
        </p:txBody>
      </p:sp>
    </p:spTree>
    <p:extLst>
      <p:ext uri="{BB962C8B-B14F-4D97-AF65-F5344CB8AC3E}">
        <p14:creationId xmlns:p14="http://schemas.microsoft.com/office/powerpoint/2010/main" val="61177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611773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611773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611773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26</a:t>
            </a:fld>
            <a:endParaRPr lang="en-US"/>
          </a:p>
        </p:txBody>
      </p:sp>
    </p:spTree>
    <p:extLst>
      <p:ext uri="{BB962C8B-B14F-4D97-AF65-F5344CB8AC3E}">
        <p14:creationId xmlns:p14="http://schemas.microsoft.com/office/powerpoint/2010/main" val="61177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Correspondence analysis</a:t>
            </a:r>
            <a:r>
              <a:rPr lang="en-US" sz="1800" baseline="0" dirty="0"/>
              <a:t> was found to be useful to determine any correlation between our categorical variables, day of the week and Mashable data channel (article category). The idea behind this was to discover, within the dataset, the best day to publish a specific article category. As displayed, Monday was the best for lifestyle articles, Tuesday for entertainment content, Wednesday for business, Thursday for Social Media, Friday for Tech articles and Saturday for World news. </a:t>
            </a:r>
            <a:r>
              <a:rPr lang="en-US" sz="1800" kern="1200" dirty="0">
                <a:solidFill>
                  <a:schemeClr val="tx1"/>
                </a:solidFill>
                <a:effectLst/>
                <a:latin typeface="+mn-lt"/>
                <a:ea typeface="+mn-ea"/>
                <a:cs typeface="+mn-cs"/>
              </a:rPr>
              <a:t>Future application of this result can be beneficial for bloggers or those in the</a:t>
            </a:r>
            <a:r>
              <a:rPr lang="en-US" sz="1800" kern="1200" baseline="0" dirty="0">
                <a:solidFill>
                  <a:schemeClr val="tx1"/>
                </a:solidFill>
                <a:effectLst/>
                <a:latin typeface="+mn-lt"/>
                <a:ea typeface="+mn-ea"/>
                <a:cs typeface="+mn-cs"/>
              </a:rPr>
              <a:t> digital</a:t>
            </a:r>
            <a:r>
              <a:rPr lang="en-US" sz="1800" kern="1200" dirty="0">
                <a:solidFill>
                  <a:schemeClr val="tx1"/>
                </a:solidFill>
                <a:effectLst/>
                <a:latin typeface="+mn-lt"/>
                <a:ea typeface="+mn-ea"/>
                <a:cs typeface="+mn-cs"/>
              </a:rPr>
              <a:t> marketing industry to maximize their website</a:t>
            </a:r>
            <a:r>
              <a:rPr lang="en-US" sz="1800" kern="1200" baseline="0" dirty="0">
                <a:solidFill>
                  <a:schemeClr val="tx1"/>
                </a:solidFill>
                <a:effectLst/>
                <a:latin typeface="+mn-lt"/>
                <a:ea typeface="+mn-ea"/>
                <a:cs typeface="+mn-cs"/>
              </a:rPr>
              <a:t> popularity by posting subject-specific articles on the optimal day.</a:t>
            </a:r>
            <a:r>
              <a:rPr lang="en-US" sz="1800" kern="1200" dirty="0">
                <a:solidFill>
                  <a:schemeClr val="tx1"/>
                </a:solidFill>
                <a:effectLst/>
                <a:latin typeface="+mn-lt"/>
                <a:ea typeface="+mn-ea"/>
                <a:cs typeface="+mn-cs"/>
              </a:rPr>
              <a:t> </a:t>
            </a:r>
            <a:endParaRPr lang="en-US" sz="1800" dirty="0"/>
          </a:p>
        </p:txBody>
      </p:sp>
      <p:sp>
        <p:nvSpPr>
          <p:cNvPr id="4" name="Slide Number Placeholder 3"/>
          <p:cNvSpPr>
            <a:spLocks noGrp="1"/>
          </p:cNvSpPr>
          <p:nvPr>
            <p:ph type="sldNum" sz="quarter" idx="10"/>
          </p:nvPr>
        </p:nvSpPr>
        <p:spPr/>
        <p:txBody>
          <a:bodyPr/>
          <a:lstStyle/>
          <a:p>
            <a:fld id="{E0746DE6-3336-457D-A091-FA20AC1C536E}" type="slidenum">
              <a:rPr lang="en-US" smtClean="0"/>
              <a:t>28</a:t>
            </a:fld>
            <a:endParaRPr lang="en-US"/>
          </a:p>
        </p:txBody>
      </p:sp>
    </p:spTree>
    <p:extLst>
      <p:ext uri="{BB962C8B-B14F-4D97-AF65-F5344CB8AC3E}">
        <p14:creationId xmlns:p14="http://schemas.microsoft.com/office/powerpoint/2010/main" val="3320776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2428920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3916908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282862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48619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researchers, Fernandez et al [1], who donated our dataset worked to create an optimization model to help authors evaluate their news items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publishing them. Other authors (Bandari et al, 2012) had a similar goal to Fernandez et al, but applied different techniques. Other research (Tatar et al, 2011) suggested evaluating user comments as predictor of popularity.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Source of the data: UCI Machine Learning Repository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803113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34</a:t>
            </a:fld>
            <a:endParaRPr lang="en-US"/>
          </a:p>
        </p:txBody>
      </p:sp>
    </p:spTree>
    <p:extLst>
      <p:ext uri="{BB962C8B-B14F-4D97-AF65-F5344CB8AC3E}">
        <p14:creationId xmlns:p14="http://schemas.microsoft.com/office/powerpoint/2010/main" val="207329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Journalist and bloggers should bring strong emotion (negative and positive) to their writing in order to get their news articles to be shared</a:t>
            </a:r>
          </a:p>
          <a:p>
            <a:pPr marL="285750" indent="-285750">
              <a:buFont typeface="Arial" panose="020B0604020202020204" pitchFamily="34" charset="0"/>
              <a:buChar char="•"/>
            </a:pPr>
            <a:r>
              <a:rPr lang="en-US" dirty="0"/>
              <a:t>Day of week &amp; channel does matter</a:t>
            </a:r>
          </a:p>
          <a:p>
            <a:pPr marL="285750" indent="-285750">
              <a:buFont typeface="Arial" panose="020B0604020202020204" pitchFamily="34" charset="0"/>
              <a:buChar char="•"/>
            </a:pPr>
            <a:r>
              <a:rPr lang="en-US" dirty="0"/>
              <a:t>Future analysis should be done on the long term risks of exposure to news that is heavily reliant on strong emotions (and therefore bias)</a:t>
            </a:r>
          </a:p>
          <a:p>
            <a:pPr marL="285750" indent="-285750">
              <a:buFont typeface="Arial" panose="020B0604020202020204" pitchFamily="34" charset="0"/>
              <a:buChar char="•"/>
            </a:pPr>
            <a:r>
              <a:rPr lang="en-US" dirty="0"/>
              <a:t>Future analysis of outliers only, could bring new insights or hone existing analysis</a:t>
            </a:r>
          </a:p>
          <a:p>
            <a:endParaRPr lang="en-US" dirty="0"/>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39</a:t>
            </a:fld>
            <a:endParaRPr lang="en-US"/>
          </a:p>
        </p:txBody>
      </p:sp>
    </p:spTree>
    <p:extLst>
      <p:ext uri="{BB962C8B-B14F-4D97-AF65-F5344CB8AC3E}">
        <p14:creationId xmlns:p14="http://schemas.microsoft.com/office/powerpoint/2010/main" val="14542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89402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4167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102355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V33-34 = rate of positive and negative words</a:t>
            </a:r>
          </a:p>
          <a:p>
            <a:r>
              <a:rPr lang="en-US" dirty="0"/>
              <a:t>V24-28 = </a:t>
            </a:r>
            <a:r>
              <a:rPr lang="en-US" sz="1200" b="0" i="0" u="none" strike="noStrike" kern="1200" dirty="0">
                <a:solidFill>
                  <a:schemeClr val="tx1"/>
                </a:solidFill>
                <a:effectLst/>
                <a:latin typeface="+mn-lt"/>
                <a:ea typeface="+mn-ea"/>
                <a:cs typeface="+mn-cs"/>
              </a:rPr>
              <a:t>Closeness to LDA topic 0,</a:t>
            </a:r>
            <a:r>
              <a:rPr lang="en-US" dirty="0"/>
              <a:t> </a:t>
            </a:r>
            <a:r>
              <a:rPr lang="en-US" sz="1200" b="0" i="0" u="none" strike="noStrike" kern="1200" dirty="0">
                <a:solidFill>
                  <a:schemeClr val="tx1"/>
                </a:solidFill>
                <a:effectLst/>
                <a:latin typeface="+mn-lt"/>
                <a:ea typeface="+mn-ea"/>
                <a:cs typeface="+mn-cs"/>
              </a:rPr>
              <a:t>Closeness to LDA topic 1,</a:t>
            </a:r>
            <a:r>
              <a:rPr lang="en-US" dirty="0"/>
              <a:t> </a:t>
            </a:r>
            <a:r>
              <a:rPr lang="en-US" sz="1200" b="0" i="0" u="none" strike="noStrike" kern="1200" dirty="0">
                <a:solidFill>
                  <a:schemeClr val="tx1"/>
                </a:solidFill>
                <a:effectLst/>
                <a:latin typeface="+mn-lt"/>
                <a:ea typeface="+mn-ea"/>
                <a:cs typeface="+mn-cs"/>
              </a:rPr>
              <a:t>Closeness to LDA topic 2,</a:t>
            </a:r>
            <a:r>
              <a:rPr lang="en-US" dirty="0"/>
              <a:t> </a:t>
            </a:r>
            <a:r>
              <a:rPr lang="en-US" sz="1200" b="0" i="0" u="none" strike="noStrike" kern="1200" dirty="0">
                <a:solidFill>
                  <a:schemeClr val="tx1"/>
                </a:solidFill>
                <a:effectLst/>
                <a:latin typeface="+mn-lt"/>
                <a:ea typeface="+mn-ea"/>
                <a:cs typeface="+mn-cs"/>
              </a:rPr>
              <a:t>Closeness to LDA topic 3,</a:t>
            </a:r>
            <a:r>
              <a:rPr lang="en-US" dirty="0"/>
              <a:t> </a:t>
            </a:r>
            <a:r>
              <a:rPr lang="en-US" sz="1200" b="0" i="0" u="none" strike="noStrike" kern="1200" dirty="0">
                <a:solidFill>
                  <a:schemeClr val="tx1"/>
                </a:solidFill>
                <a:effectLst/>
                <a:latin typeface="+mn-lt"/>
                <a:ea typeface="+mn-ea"/>
                <a:cs typeface="+mn-cs"/>
              </a:rPr>
              <a:t>Closeness to LDA topic 4</a:t>
            </a:r>
            <a:r>
              <a:rPr lang="en-US" dirty="0"/>
              <a:t> </a:t>
            </a:r>
          </a:p>
          <a:p>
            <a:r>
              <a:rPr lang="en-US" dirty="0"/>
              <a:t>V3-5 = </a:t>
            </a:r>
            <a:r>
              <a:rPr lang="en-US" sz="1200" b="0" i="0" u="none" strike="noStrike" kern="1200" dirty="0">
                <a:solidFill>
                  <a:schemeClr val="tx1"/>
                </a:solidFill>
                <a:effectLst/>
                <a:latin typeface="+mn-lt"/>
                <a:ea typeface="+mn-ea"/>
                <a:cs typeface="+mn-cs"/>
              </a:rPr>
              <a:t>Rate of unique words in the content,</a:t>
            </a:r>
            <a:r>
              <a:rPr lang="en-US" dirty="0"/>
              <a:t> </a:t>
            </a:r>
            <a:r>
              <a:rPr lang="en-US" sz="1200" b="0" i="0" u="none" strike="noStrike" kern="1200" dirty="0">
                <a:solidFill>
                  <a:schemeClr val="tx1"/>
                </a:solidFill>
                <a:effectLst/>
                <a:latin typeface="+mn-lt"/>
                <a:ea typeface="+mn-ea"/>
                <a:cs typeface="+mn-cs"/>
              </a:rPr>
              <a:t>Rate of non-stop words in the content,</a:t>
            </a:r>
            <a:r>
              <a:rPr lang="en-US" dirty="0"/>
              <a:t> </a:t>
            </a:r>
            <a:r>
              <a:rPr lang="en-US" sz="1200" b="0" i="0" u="none" strike="noStrike" kern="1200" dirty="0">
                <a:solidFill>
                  <a:schemeClr val="tx1"/>
                </a:solidFill>
                <a:effectLst/>
                <a:latin typeface="+mn-lt"/>
                <a:ea typeface="+mn-ea"/>
                <a:cs typeface="+mn-cs"/>
              </a:rPr>
              <a:t>Rate of unique non-stop words in the content</a:t>
            </a:r>
            <a:r>
              <a:rPr lang="en-US" dirty="0"/>
              <a:t> </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70558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318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216260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611773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6/6/2018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037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3648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94951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583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39519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62588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1130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00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0761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8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40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061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518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450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102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238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025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6/6/2018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0253533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microsoft.com/office/2007/relationships/hdphoto" Target="../media/hdphoto5.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6.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80233A-799E-4461-A8A0-DA49A7D9375F}"/>
              </a:ext>
            </a:extLst>
          </p:cNvPr>
          <p:cNvSpPr txBox="1"/>
          <p:nvPr/>
        </p:nvSpPr>
        <p:spPr>
          <a:xfrm>
            <a:off x="0" y="1536174"/>
            <a:ext cx="12192000" cy="3785652"/>
          </a:xfrm>
          <a:prstGeom prst="rect">
            <a:avLst/>
          </a:prstGeom>
          <a:solidFill>
            <a:schemeClr val="bg1"/>
          </a:solidFill>
        </p:spPr>
        <p:txBody>
          <a:bodyPr wrap="square" rtlCol="0">
            <a:spAutoFit/>
          </a:bodyPr>
          <a:lstStyle/>
          <a:p>
            <a:endParaRPr lang="en-US" sz="4800" b="1" dirty="0">
              <a:solidFill>
                <a:srgbClr val="002060"/>
              </a:solidFill>
            </a:endParaRPr>
          </a:p>
          <a:p>
            <a:pPr algn="ctr"/>
            <a:r>
              <a:rPr lang="en-US" sz="4800" b="1" dirty="0">
                <a:solidFill>
                  <a:srgbClr val="002060"/>
                </a:solidFill>
              </a:rPr>
              <a:t>ONLINE NEWS:</a:t>
            </a:r>
          </a:p>
          <a:p>
            <a:pPr algn="ctr"/>
            <a:r>
              <a:rPr lang="en-US" sz="4800" b="1" dirty="0">
                <a:solidFill>
                  <a:srgbClr val="002060"/>
                </a:solidFill>
              </a:rPr>
              <a:t>PREDICTING POPULARITY </a:t>
            </a:r>
            <a:br>
              <a:rPr lang="en-US" sz="4800" b="1" dirty="0">
                <a:solidFill>
                  <a:srgbClr val="002060"/>
                </a:solidFill>
              </a:rPr>
            </a:br>
            <a:r>
              <a:rPr lang="en-US" sz="4800" b="1" dirty="0">
                <a:solidFill>
                  <a:srgbClr val="002060"/>
                </a:solidFill>
              </a:rPr>
              <a:t>OF NEWS ITEMS</a:t>
            </a:r>
          </a:p>
          <a:p>
            <a:endParaRPr lang="en-US" sz="4800" b="1" dirty="0">
              <a:solidFill>
                <a:srgbClr val="002060"/>
              </a:solidFill>
            </a:endParaRPr>
          </a:p>
        </p:txBody>
      </p:sp>
      <p:sp>
        <p:nvSpPr>
          <p:cNvPr id="7" name="TextBox 6">
            <a:extLst>
              <a:ext uri="{FF2B5EF4-FFF2-40B4-BE49-F238E27FC236}">
                <a16:creationId xmlns:a16="http://schemas.microsoft.com/office/drawing/2014/main" id="{C35F8C23-BD17-4160-9146-9850BDE70FD1}"/>
              </a:ext>
            </a:extLst>
          </p:cNvPr>
          <p:cNvSpPr txBox="1"/>
          <p:nvPr/>
        </p:nvSpPr>
        <p:spPr>
          <a:xfrm>
            <a:off x="264368" y="4952494"/>
            <a:ext cx="11663264" cy="369332"/>
          </a:xfrm>
          <a:prstGeom prst="rect">
            <a:avLst/>
          </a:prstGeom>
          <a:noFill/>
        </p:spPr>
        <p:txBody>
          <a:bodyPr wrap="square" rtlCol="0">
            <a:spAutoFit/>
          </a:bodyPr>
          <a:lstStyle/>
          <a:p>
            <a:pPr algn="ctr"/>
            <a:r>
              <a:rPr lang="en-US" dirty="0">
                <a:solidFill>
                  <a:srgbClr val="002060"/>
                </a:solidFill>
              </a:rPr>
              <a:t>Akbar Aidarov • Michael Janke • Monica Stettler • </a:t>
            </a:r>
            <a:r>
              <a:rPr lang="en-US" dirty="0" err="1">
                <a:solidFill>
                  <a:srgbClr val="002060"/>
                </a:solidFill>
              </a:rPr>
              <a:t>Samiyah</a:t>
            </a:r>
            <a:r>
              <a:rPr lang="en-US" dirty="0">
                <a:solidFill>
                  <a:srgbClr val="002060"/>
                </a:solidFill>
              </a:rPr>
              <a:t> Reed • </a:t>
            </a:r>
            <a:r>
              <a:rPr lang="en-US" dirty="0" err="1">
                <a:solidFill>
                  <a:srgbClr val="002060"/>
                </a:solidFill>
              </a:rPr>
              <a:t>Siravich</a:t>
            </a:r>
            <a:r>
              <a:rPr lang="en-US" dirty="0">
                <a:solidFill>
                  <a:srgbClr val="002060"/>
                </a:solidFill>
              </a:rPr>
              <a:t> </a:t>
            </a:r>
            <a:r>
              <a:rPr lang="en-US" dirty="0" err="1">
                <a:solidFill>
                  <a:srgbClr val="002060"/>
                </a:solidFill>
              </a:rPr>
              <a:t>Khongrod</a:t>
            </a:r>
            <a:endParaRPr lang="en-US" dirty="0">
              <a:solidFill>
                <a:srgbClr val="002060"/>
              </a:solidFill>
            </a:endParaRPr>
          </a:p>
        </p:txBody>
      </p:sp>
    </p:spTree>
    <p:extLst>
      <p:ext uri="{BB962C8B-B14F-4D97-AF65-F5344CB8AC3E}">
        <p14:creationId xmlns:p14="http://schemas.microsoft.com/office/powerpoint/2010/main" val="3641493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0FAA-1977-48A9-8EAF-79BEC6529F03}"/>
              </a:ext>
            </a:extLst>
          </p:cNvPr>
          <p:cNvSpPr>
            <a:spLocks noGrp="1"/>
          </p:cNvSpPr>
          <p:nvPr>
            <p:ph type="title"/>
          </p:nvPr>
        </p:nvSpPr>
        <p:spPr/>
        <p:txBody>
          <a:bodyPr/>
          <a:lstStyle/>
          <a:p>
            <a:r>
              <a:rPr lang="en-US" dirty="0"/>
              <a:t>CHOOSING PC’s</a:t>
            </a:r>
          </a:p>
        </p:txBody>
      </p:sp>
      <p:sp>
        <p:nvSpPr>
          <p:cNvPr id="3" name="Content Placeholder 2">
            <a:extLst>
              <a:ext uri="{FF2B5EF4-FFF2-40B4-BE49-F238E27FC236}">
                <a16:creationId xmlns:a16="http://schemas.microsoft.com/office/drawing/2014/main" id="{EA4A859E-ECF1-450E-B5AA-7D72983F399D}"/>
              </a:ext>
            </a:extLst>
          </p:cNvPr>
          <p:cNvSpPr>
            <a:spLocks noGrp="1"/>
          </p:cNvSpPr>
          <p:nvPr>
            <p:ph idx="1"/>
          </p:nvPr>
        </p:nvSpPr>
        <p:spPr>
          <a:xfrm>
            <a:off x="291860" y="2603500"/>
            <a:ext cx="11046700" cy="3416300"/>
          </a:xfrm>
        </p:spPr>
        <p:txBody>
          <a:bodyPr/>
          <a:lstStyle/>
          <a:p>
            <a:r>
              <a:rPr lang="en-US" dirty="0"/>
              <a:t>How many PC’s to use?</a:t>
            </a:r>
          </a:p>
          <a:p>
            <a:pPr lvl="1"/>
            <a:r>
              <a:rPr lang="en-US" dirty="0"/>
              <a:t>Kaiser = 10 PC’s</a:t>
            </a:r>
          </a:p>
          <a:p>
            <a:pPr lvl="1"/>
            <a:r>
              <a:rPr lang="en-US" dirty="0"/>
              <a:t>Scree plot knee = 5 PCs</a:t>
            </a:r>
          </a:p>
          <a:p>
            <a:r>
              <a:rPr lang="en-US" dirty="0"/>
              <a:t>We used % variance explained</a:t>
            </a:r>
          </a:p>
          <a:p>
            <a:pPr lvl="1"/>
            <a:r>
              <a:rPr lang="en-US" dirty="0"/>
              <a:t>6 PC’s = 45.6% variance explained</a:t>
            </a:r>
          </a:p>
          <a:p>
            <a:pPr lvl="1"/>
            <a:endParaRPr lang="en-US" dirty="0"/>
          </a:p>
          <a:p>
            <a:endParaRPr lang="en-US" dirty="0"/>
          </a:p>
          <a:p>
            <a:pPr marL="0" indent="0">
              <a:buNone/>
            </a:pPr>
            <a:endParaRPr lang="en-US" dirty="0"/>
          </a:p>
        </p:txBody>
      </p:sp>
      <p:sp>
        <p:nvSpPr>
          <p:cNvPr id="5" name="Rectangle 4">
            <a:extLst>
              <a:ext uri="{FF2B5EF4-FFF2-40B4-BE49-F238E27FC236}">
                <a16:creationId xmlns:a16="http://schemas.microsoft.com/office/drawing/2014/main" id="{04F9E4A3-6974-4FB8-B9C4-5A3E3A9E63E8}"/>
              </a:ext>
            </a:extLst>
          </p:cNvPr>
          <p:cNvSpPr/>
          <p:nvPr/>
        </p:nvSpPr>
        <p:spPr>
          <a:xfrm>
            <a:off x="291859" y="4817373"/>
            <a:ext cx="6096000" cy="1066959"/>
          </a:xfrm>
          <a:prstGeom prst="rect">
            <a:avLst/>
          </a:prstGeom>
        </p:spPr>
        <p:txBody>
          <a:bodyPr>
            <a:spAutoFit/>
          </a:bodyPr>
          <a:lstStyle/>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RC1   RC2   RC3   RC4   RC6   RC5</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SS loadings    4.435 3.557 3.156 3.117 2.454 2.443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Proportion Var 0.106 0.085 0.075 0.074 0.058 0.058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Cumulative Var 0.106 0.190 0.265 0.340 0.398 </a:t>
            </a:r>
            <a:r>
              <a:rPr lang="en-US" sz="1400" dirty="0">
                <a:solidFill>
                  <a:srgbClr val="FF0000"/>
                </a:solidFill>
                <a:latin typeface="Lucida Console" panose="020B0609040504020204" pitchFamily="49" charset="0"/>
                <a:ea typeface="Times New Roman" panose="02020603050405020304" pitchFamily="18" charset="0"/>
                <a:cs typeface="Courier New" panose="02070309020205020404" pitchFamily="49" charset="0"/>
              </a:rPr>
              <a:t>0.456</a:t>
            </a:r>
            <a:endParaRPr lang="en-US" sz="1400" dirty="0">
              <a:solidFill>
                <a:srgbClr val="FF0000"/>
              </a:solidFill>
            </a:endParaRPr>
          </a:p>
        </p:txBody>
      </p:sp>
      <p:pic>
        <p:nvPicPr>
          <p:cNvPr id="6" name="Picture 5">
            <a:extLst>
              <a:ext uri="{FF2B5EF4-FFF2-40B4-BE49-F238E27FC236}">
                <a16:creationId xmlns:a16="http://schemas.microsoft.com/office/drawing/2014/main" id="{5FF9B5DB-5618-4D85-9C84-79B30455BD17}"/>
              </a:ext>
            </a:extLst>
          </p:cNvPr>
          <p:cNvPicPr/>
          <p:nvPr/>
        </p:nvPicPr>
        <p:blipFill>
          <a:blip r:embed="rId4"/>
          <a:stretch>
            <a:fillRect/>
          </a:stretch>
        </p:blipFill>
        <p:spPr>
          <a:xfrm>
            <a:off x="6490716" y="2603500"/>
            <a:ext cx="4914900" cy="3416300"/>
          </a:xfrm>
          <a:prstGeom prst="rect">
            <a:avLst/>
          </a:prstGeom>
        </p:spPr>
      </p:pic>
      <p:pic>
        <p:nvPicPr>
          <p:cNvPr id="4" name="10-[AudioTrimmer.com]">
            <a:hlinkClick r:id="" action="ppaction://media"/>
            <a:extLst>
              <a:ext uri="{FF2B5EF4-FFF2-40B4-BE49-F238E27FC236}">
                <a16:creationId xmlns:a16="http://schemas.microsoft.com/office/drawing/2014/main" id="{93EE3C36-9428-49B7-8FE9-2DD67FF1D1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7288" y="6019800"/>
            <a:ext cx="609600" cy="609600"/>
          </a:xfrm>
          <a:prstGeom prst="rect">
            <a:avLst/>
          </a:prstGeom>
        </p:spPr>
      </p:pic>
    </p:spTree>
    <p:extLst>
      <p:ext uri="{BB962C8B-B14F-4D97-AF65-F5344CB8AC3E}">
        <p14:creationId xmlns:p14="http://schemas.microsoft.com/office/powerpoint/2010/main" val="92425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A8CE-BD81-4AC2-AE0D-45FA0C40F9AE}"/>
              </a:ext>
            </a:extLst>
          </p:cNvPr>
          <p:cNvSpPr>
            <a:spLocks noGrp="1"/>
          </p:cNvSpPr>
          <p:nvPr>
            <p:ph type="title"/>
          </p:nvPr>
        </p:nvSpPr>
        <p:spPr/>
        <p:txBody>
          <a:bodyPr/>
          <a:lstStyle/>
          <a:p>
            <a:r>
              <a:rPr lang="en-US" dirty="0"/>
              <a:t>MEANINGS &amp; LOADINGS</a:t>
            </a:r>
          </a:p>
        </p:txBody>
      </p:sp>
      <p:sp>
        <p:nvSpPr>
          <p:cNvPr id="6" name="TextBox 5">
            <a:extLst>
              <a:ext uri="{FF2B5EF4-FFF2-40B4-BE49-F238E27FC236}">
                <a16:creationId xmlns:a16="http://schemas.microsoft.com/office/drawing/2014/main" id="{DC61A8F0-0AEA-4B4D-932C-93372336CA6F}"/>
              </a:ext>
            </a:extLst>
          </p:cNvPr>
          <p:cNvSpPr txBox="1"/>
          <p:nvPr/>
        </p:nvSpPr>
        <p:spPr>
          <a:xfrm>
            <a:off x="401919" y="2397948"/>
            <a:ext cx="4170081" cy="2062103"/>
          </a:xfrm>
          <a:prstGeom prst="rect">
            <a:avLst/>
          </a:prstGeom>
          <a:noFill/>
        </p:spPr>
        <p:txBody>
          <a:bodyPr wrap="square" rtlCol="0">
            <a:spAutoFit/>
          </a:bodyPr>
          <a:lstStyle/>
          <a:p>
            <a:r>
              <a:rPr lang="en-US" sz="1600" b="1" u="sng" dirty="0"/>
              <a:t>Positive words </a:t>
            </a:r>
            <a:r>
              <a:rPr lang="en-US" sz="1600" u="sng" dirty="0"/>
              <a:t>(PC1)</a:t>
            </a:r>
            <a:r>
              <a:rPr lang="en-US" sz="1600" b="1" u="sng" dirty="0"/>
              <a:t>    </a:t>
            </a:r>
            <a:endParaRPr lang="en-US" sz="1600" dirty="0"/>
          </a:p>
          <a:p>
            <a:r>
              <a:rPr lang="en-US" sz="1600" dirty="0" err="1"/>
              <a:t>average_token_length</a:t>
            </a:r>
            <a:r>
              <a:rPr lang="en-US" sz="1600" dirty="0"/>
              <a:t>			0.712</a:t>
            </a:r>
          </a:p>
          <a:p>
            <a:r>
              <a:rPr lang="en-US" sz="1600" dirty="0" err="1"/>
              <a:t>global_subjectivity</a:t>
            </a:r>
            <a:r>
              <a:rPr lang="en-US" sz="1600" dirty="0"/>
              <a:t>				0.818 </a:t>
            </a:r>
            <a:r>
              <a:rPr lang="en-US" sz="1600" dirty="0" err="1"/>
              <a:t>global_rate_positive_words</a:t>
            </a:r>
            <a:r>
              <a:rPr lang="en-US" sz="1600" dirty="0"/>
              <a:t>		0.598</a:t>
            </a:r>
          </a:p>
          <a:p>
            <a:r>
              <a:rPr lang="en-US" sz="1600" dirty="0" err="1"/>
              <a:t>rate_positive_words</a:t>
            </a:r>
            <a:r>
              <a:rPr lang="en-US" sz="1600" dirty="0"/>
              <a:t>			0.626</a:t>
            </a:r>
          </a:p>
          <a:p>
            <a:r>
              <a:rPr lang="en-US" sz="1600" dirty="0" err="1"/>
              <a:t>avg_positive_polarity</a:t>
            </a:r>
            <a:r>
              <a:rPr lang="en-US" sz="1600" dirty="0"/>
              <a:t>			0.789</a:t>
            </a:r>
          </a:p>
          <a:p>
            <a:r>
              <a:rPr lang="en-US" sz="1600" dirty="0" err="1"/>
              <a:t>max_positive_polarity</a:t>
            </a:r>
            <a:r>
              <a:rPr lang="en-US" sz="1600" dirty="0"/>
              <a:t>			0.708    </a:t>
            </a:r>
            <a:br>
              <a:rPr lang="en-US" sz="1600" dirty="0"/>
            </a:br>
            <a:endParaRPr lang="en-US" sz="1600" dirty="0"/>
          </a:p>
        </p:txBody>
      </p:sp>
      <p:sp>
        <p:nvSpPr>
          <p:cNvPr id="7" name="TextBox 6">
            <a:extLst>
              <a:ext uri="{FF2B5EF4-FFF2-40B4-BE49-F238E27FC236}">
                <a16:creationId xmlns:a16="http://schemas.microsoft.com/office/drawing/2014/main" id="{17E6710E-3FF9-48E2-9644-BE232BD272EC}"/>
              </a:ext>
            </a:extLst>
          </p:cNvPr>
          <p:cNvSpPr txBox="1"/>
          <p:nvPr/>
        </p:nvSpPr>
        <p:spPr>
          <a:xfrm>
            <a:off x="401917" y="4298686"/>
            <a:ext cx="3954929" cy="1600438"/>
          </a:xfrm>
          <a:prstGeom prst="rect">
            <a:avLst/>
          </a:prstGeom>
          <a:noFill/>
        </p:spPr>
        <p:txBody>
          <a:bodyPr wrap="square" rtlCol="0">
            <a:spAutoFit/>
          </a:bodyPr>
          <a:lstStyle/>
          <a:p>
            <a:r>
              <a:rPr lang="en-US" sz="1600" b="1" u="sng" dirty="0"/>
              <a:t>Word Polarity &amp; Negativity </a:t>
            </a:r>
            <a:r>
              <a:rPr lang="en-US" sz="1600" u="sng" dirty="0"/>
              <a:t>(PC2):</a:t>
            </a:r>
            <a:endParaRPr lang="en-US" sz="1600" dirty="0"/>
          </a:p>
          <a:p>
            <a:r>
              <a:rPr lang="en-US" sz="1600" dirty="0" err="1"/>
              <a:t>global_sentiment_polarity</a:t>
            </a:r>
            <a:r>
              <a:rPr lang="en-US" sz="1600" dirty="0"/>
              <a:t>		0.775                            </a:t>
            </a:r>
          </a:p>
          <a:p>
            <a:r>
              <a:rPr lang="en-US" sz="1600" dirty="0" err="1"/>
              <a:t>global_rate_negative_words</a:t>
            </a:r>
            <a:r>
              <a:rPr lang="en-US" sz="1600" dirty="0"/>
              <a:t>      -0.769                            </a:t>
            </a:r>
          </a:p>
          <a:p>
            <a:r>
              <a:rPr lang="en-US" sz="1600" dirty="0" err="1"/>
              <a:t>rate_negative_words</a:t>
            </a:r>
            <a:r>
              <a:rPr lang="en-US" sz="1600" dirty="0"/>
              <a:t>		       -0.888                            </a:t>
            </a:r>
          </a:p>
          <a:p>
            <a:r>
              <a:rPr lang="en-US" sz="1600" dirty="0" err="1"/>
              <a:t>avg_negative_polarity</a:t>
            </a:r>
            <a:r>
              <a:rPr lang="en-US" sz="1600" dirty="0"/>
              <a:t>			0.552                            </a:t>
            </a:r>
          </a:p>
          <a:p>
            <a:r>
              <a:rPr lang="en-US" sz="1600" dirty="0" err="1"/>
              <a:t>min_negative_pola</a:t>
            </a:r>
            <a:r>
              <a:rPr lang="en-US" dirty="0" err="1"/>
              <a:t>rity</a:t>
            </a:r>
            <a:r>
              <a:rPr lang="en-US" dirty="0"/>
              <a:t>			0.631 </a:t>
            </a:r>
          </a:p>
        </p:txBody>
      </p:sp>
      <p:sp>
        <p:nvSpPr>
          <p:cNvPr id="8" name="Rectangle 7">
            <a:extLst>
              <a:ext uri="{FF2B5EF4-FFF2-40B4-BE49-F238E27FC236}">
                <a16:creationId xmlns:a16="http://schemas.microsoft.com/office/drawing/2014/main" id="{DE6981E6-FCE4-43AA-9F55-05902C3D271A}"/>
              </a:ext>
            </a:extLst>
          </p:cNvPr>
          <p:cNvSpPr/>
          <p:nvPr/>
        </p:nvSpPr>
        <p:spPr>
          <a:xfrm>
            <a:off x="4637949" y="4280980"/>
            <a:ext cx="3197208" cy="1948547"/>
          </a:xfrm>
          <a:prstGeom prst="rect">
            <a:avLst/>
          </a:prstGeom>
        </p:spPr>
        <p:txBody>
          <a:bodyPr wrap="square">
            <a:spAutoFit/>
          </a:bodyPr>
          <a:lstStyle/>
          <a:p>
            <a:r>
              <a:rPr lang="en-US" sz="1600" b="1" u="sng" dirty="0">
                <a:latin typeface="+mj-lt"/>
                <a:ea typeface="Times New Roman" panose="02020603050405020304" pitchFamily="18" charset="0"/>
                <a:cs typeface="Courier New" panose="02070309020205020404" pitchFamily="49" charset="0"/>
              </a:rPr>
              <a:t>Most good keywords </a:t>
            </a:r>
            <a:r>
              <a:rPr lang="en-US" sz="1600" u="sng" dirty="0">
                <a:latin typeface="+mj-lt"/>
                <a:ea typeface="Times New Roman" panose="02020603050405020304" pitchFamily="18" charset="0"/>
                <a:cs typeface="Courier New" panose="02070309020205020404" pitchFamily="49" charset="0"/>
              </a:rPr>
              <a:t>(PC4):</a:t>
            </a:r>
            <a:endParaRPr lang="en-US" sz="1600" dirty="0">
              <a:latin typeface="+mj-lt"/>
              <a:ea typeface="Calibri" panose="020F0502020204030204"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latin typeface="+mj-lt"/>
                <a:ea typeface="Times New Roman" panose="02020603050405020304" pitchFamily="18" charset="0"/>
                <a:cs typeface="Courier New" panose="02070309020205020404" pitchFamily="49" charset="0"/>
              </a:rPr>
              <a:t>kw_min_min</a:t>
            </a:r>
            <a:r>
              <a:rPr lang="en-US" sz="1600" dirty="0">
                <a:latin typeface="+mj-lt"/>
                <a:ea typeface="Times New Roman" panose="02020603050405020304" pitchFamily="18" charset="0"/>
                <a:cs typeface="Courier New" panose="02070309020205020404" pitchFamily="49" charset="0"/>
              </a:rPr>
              <a:t> 	-0.618                     </a:t>
            </a:r>
            <a:endParaRPr lang="en-US" sz="1600" dirty="0">
              <a:latin typeface="+mj-lt"/>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latin typeface="+mj-lt"/>
                <a:ea typeface="Times New Roman" panose="02020603050405020304" pitchFamily="18" charset="0"/>
                <a:cs typeface="Courier New" panose="02070309020205020404" pitchFamily="49" charset="0"/>
              </a:rPr>
              <a:t>kw_max_max</a:t>
            </a:r>
            <a:r>
              <a:rPr lang="en-US" sz="1600" dirty="0">
                <a:latin typeface="+mj-lt"/>
                <a:ea typeface="Times New Roman" panose="02020603050405020304" pitchFamily="18" charset="0"/>
                <a:cs typeface="Courier New" panose="02070309020205020404" pitchFamily="49" charset="0"/>
              </a:rPr>
              <a:t> 	0.646                     </a:t>
            </a:r>
            <a:endParaRPr lang="en-US" sz="1600" dirty="0">
              <a:latin typeface="+mj-lt"/>
              <a:ea typeface="Calibri" panose="020F0502020204030204" pitchFamily="34" charset="0"/>
              <a:cs typeface="Times New Roman" panose="02020603050405020304" pitchFamily="18" charset="0"/>
            </a:endParaRPr>
          </a:p>
          <a:p>
            <a:r>
              <a:rPr lang="en-US" sz="1600" dirty="0" err="1">
                <a:latin typeface="+mj-lt"/>
                <a:ea typeface="Times New Roman" panose="02020603050405020304" pitchFamily="18" charset="0"/>
                <a:cs typeface="Courier New" panose="02070309020205020404" pitchFamily="49" charset="0"/>
              </a:rPr>
              <a:t>kw_avg_max</a:t>
            </a:r>
            <a:r>
              <a:rPr lang="en-US" sz="1600" dirty="0">
                <a:latin typeface="+mj-lt"/>
                <a:ea typeface="Times New Roman" panose="02020603050405020304" pitchFamily="18" charset="0"/>
                <a:cs typeface="Courier New" panose="02070309020205020404" pitchFamily="49" charset="0"/>
              </a:rPr>
              <a:t>	       0.842    </a:t>
            </a:r>
            <a:endParaRPr lang="en-US" sz="1600" dirty="0">
              <a:latin typeface="+mj-lt"/>
              <a:ea typeface="Calibri" panose="020F0502020204030204"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latin typeface="+mj-lt"/>
                <a:ea typeface="Times New Roman" panose="02020603050405020304" pitchFamily="18" charset="0"/>
                <a:cs typeface="Courier New" panose="02070309020205020404" pitchFamily="49" charset="0"/>
              </a:rPr>
              <a:t>kw_min_avg</a:t>
            </a:r>
            <a:r>
              <a:rPr lang="en-US" sz="1600" dirty="0">
                <a:latin typeface="+mj-lt"/>
                <a:ea typeface="Times New Roman" panose="02020603050405020304" pitchFamily="18" charset="0"/>
                <a:cs typeface="Courier New" panose="02070309020205020404" pitchFamily="49" charset="0"/>
              </a:rPr>
              <a:t> 	0.539</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latin typeface="+mj-lt"/>
                <a:ea typeface="Times New Roman" panose="02020603050405020304" pitchFamily="18" charset="0"/>
                <a:cs typeface="Courier New" panose="02070309020205020404" pitchFamily="49" charset="0"/>
              </a:rPr>
              <a:t>Kw_min_max</a:t>
            </a:r>
            <a:r>
              <a:rPr lang="en-US" sz="1600" dirty="0">
                <a:latin typeface="+mj-lt"/>
                <a:ea typeface="Times New Roman" panose="02020603050405020304" pitchFamily="18" charset="0"/>
                <a:cs typeface="Courier New" panose="02070309020205020404" pitchFamily="49" charset="0"/>
              </a:rPr>
              <a:t>	0.442       </a:t>
            </a:r>
            <a:r>
              <a:rPr lang="en-US" b="1" dirty="0">
                <a:solidFill>
                  <a:srgbClr val="4472C4"/>
                </a:solidFill>
                <a:latin typeface="+mj-lt"/>
                <a:ea typeface="Times New Roman" panose="02020603050405020304" pitchFamily="18" charset="0"/>
                <a:cs typeface="Courier New" panose="02070309020205020404" pitchFamily="49" charset="0"/>
              </a:rPr>
              <a:t>              </a:t>
            </a:r>
            <a:endParaRPr lang="en-US" sz="2400" dirty="0">
              <a:latin typeface="+mj-lt"/>
              <a:ea typeface="Calibri" panose="020F0502020204030204" pitchFamily="34" charset="0"/>
              <a:cs typeface="Times New Roman" panose="02020603050405020304" pitchFamily="18" charset="0"/>
            </a:endParaRPr>
          </a:p>
          <a:p>
            <a:r>
              <a:rPr lang="en-US" b="1" dirty="0">
                <a:solidFill>
                  <a:srgbClr val="4472C4"/>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2800" dirty="0">
              <a:solidFill>
                <a:srgbClr val="000000"/>
              </a:solidFill>
              <a:effectLst/>
              <a:latin typeface="Arial" panose="020B060402020202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C9A8CEC0-AF21-47B6-AD52-13C9C98AB636}"/>
              </a:ext>
            </a:extLst>
          </p:cNvPr>
          <p:cNvSpPr txBox="1"/>
          <p:nvPr/>
        </p:nvSpPr>
        <p:spPr>
          <a:xfrm>
            <a:off x="4637949" y="2506532"/>
            <a:ext cx="3743662" cy="1323439"/>
          </a:xfrm>
          <a:prstGeom prst="rect">
            <a:avLst/>
          </a:prstGeom>
          <a:noFill/>
        </p:spPr>
        <p:txBody>
          <a:bodyPr wrap="square" rtlCol="0">
            <a:spAutoFit/>
          </a:bodyPr>
          <a:lstStyle/>
          <a:p>
            <a:r>
              <a:rPr lang="en-US" sz="1600" b="1" u="sng" dirty="0"/>
              <a:t>Fewest good keywords </a:t>
            </a:r>
            <a:r>
              <a:rPr lang="en-US" sz="1600" u="sng" dirty="0"/>
              <a:t>(PC3) </a:t>
            </a:r>
            <a:endParaRPr lang="en-US" sz="1600" dirty="0"/>
          </a:p>
          <a:p>
            <a:r>
              <a:rPr lang="en-US" sz="1600" dirty="0" err="1"/>
              <a:t>kw_max_min</a:t>
            </a:r>
            <a:r>
              <a:rPr lang="en-US" sz="1600" dirty="0"/>
              <a:t>            0.811</a:t>
            </a:r>
          </a:p>
          <a:p>
            <a:r>
              <a:rPr lang="en-US" sz="1600" dirty="0" err="1"/>
              <a:t>kw_avg_min</a:t>
            </a:r>
            <a:r>
              <a:rPr lang="en-US" sz="1600" dirty="0"/>
              <a:t>            0.799</a:t>
            </a:r>
          </a:p>
          <a:p>
            <a:r>
              <a:rPr lang="en-US" sz="1600" dirty="0" err="1"/>
              <a:t>kw_max_avg</a:t>
            </a:r>
            <a:r>
              <a:rPr lang="en-US" sz="1600" dirty="0"/>
              <a:t>            0.840</a:t>
            </a:r>
          </a:p>
          <a:p>
            <a:r>
              <a:rPr lang="en-US" sz="1600" dirty="0" err="1"/>
              <a:t>kw_avg_avg</a:t>
            </a:r>
            <a:r>
              <a:rPr lang="en-US" sz="1600" dirty="0"/>
              <a:t>            0.769 </a:t>
            </a:r>
          </a:p>
        </p:txBody>
      </p:sp>
      <p:sp>
        <p:nvSpPr>
          <p:cNvPr id="10" name="TextBox 9">
            <a:extLst>
              <a:ext uri="{FF2B5EF4-FFF2-40B4-BE49-F238E27FC236}">
                <a16:creationId xmlns:a16="http://schemas.microsoft.com/office/drawing/2014/main" id="{DBBCC3E2-AD69-45B2-BCEB-BC4CC3A71001}"/>
              </a:ext>
            </a:extLst>
          </p:cNvPr>
          <p:cNvSpPr txBox="1"/>
          <p:nvPr/>
        </p:nvSpPr>
        <p:spPr>
          <a:xfrm>
            <a:off x="8116260" y="2506532"/>
            <a:ext cx="2904564" cy="1569660"/>
          </a:xfrm>
          <a:prstGeom prst="rect">
            <a:avLst/>
          </a:prstGeom>
          <a:noFill/>
        </p:spPr>
        <p:txBody>
          <a:bodyPr wrap="square" rtlCol="0">
            <a:spAutoFit/>
          </a:bodyPr>
          <a:lstStyle/>
          <a:p>
            <a:r>
              <a:rPr lang="pt-BR" sz="1600" b="1" u="sng" dirty="0"/>
              <a:t>Links &amp; images </a:t>
            </a:r>
            <a:r>
              <a:rPr lang="pt-BR" sz="1600" u="sng" dirty="0"/>
              <a:t>(RC6) </a:t>
            </a:r>
            <a:endParaRPr lang="pt-BR" sz="1600" dirty="0"/>
          </a:p>
          <a:p>
            <a:r>
              <a:rPr lang="pt-BR" sz="1600" dirty="0"/>
              <a:t>n_tokens_content	0.743</a:t>
            </a:r>
          </a:p>
          <a:p>
            <a:r>
              <a:rPr lang="pt-BR" sz="1600" dirty="0"/>
              <a:t>num_hrefs		0.605       </a:t>
            </a:r>
          </a:p>
          <a:p>
            <a:r>
              <a:rPr lang="pt-BR" sz="1600" dirty="0"/>
              <a:t>num_self_hrefs	0.506  </a:t>
            </a:r>
          </a:p>
          <a:p>
            <a:r>
              <a:rPr lang="pt-BR" sz="1600" dirty="0"/>
              <a:t>num_imgs		0.458 </a:t>
            </a:r>
            <a:br>
              <a:rPr lang="pt-BR" sz="1600" dirty="0"/>
            </a:br>
            <a:endParaRPr lang="en-US" sz="1600" dirty="0"/>
          </a:p>
        </p:txBody>
      </p:sp>
      <p:sp>
        <p:nvSpPr>
          <p:cNvPr id="11" name="TextBox 10">
            <a:extLst>
              <a:ext uri="{FF2B5EF4-FFF2-40B4-BE49-F238E27FC236}">
                <a16:creationId xmlns:a16="http://schemas.microsoft.com/office/drawing/2014/main" id="{FEAC016C-B1D3-4ABD-9E13-32FBBF6FF75D}"/>
              </a:ext>
            </a:extLst>
          </p:cNvPr>
          <p:cNvSpPr txBox="1"/>
          <p:nvPr/>
        </p:nvSpPr>
        <p:spPr>
          <a:xfrm>
            <a:off x="8116259" y="4240525"/>
            <a:ext cx="3921547" cy="2062103"/>
          </a:xfrm>
          <a:prstGeom prst="rect">
            <a:avLst/>
          </a:prstGeom>
          <a:noFill/>
        </p:spPr>
        <p:txBody>
          <a:bodyPr wrap="square" rtlCol="0">
            <a:spAutoFit/>
          </a:bodyPr>
          <a:lstStyle/>
          <a:p>
            <a:r>
              <a:rPr lang="en-US" sz="1600" b="1" u="sng" dirty="0"/>
              <a:t>RC5 (Language subjectivity &amp; sentiment – NLP)</a:t>
            </a:r>
          </a:p>
          <a:p>
            <a:r>
              <a:rPr lang="en-US" sz="1600" u="sng" dirty="0" err="1"/>
              <a:t>S</a:t>
            </a:r>
            <a:r>
              <a:rPr lang="en-US" sz="1600" dirty="0" err="1"/>
              <a:t>elf_reference_min_shares</a:t>
            </a:r>
            <a:r>
              <a:rPr lang="en-US" sz="1600" dirty="0"/>
              <a:t>	-0.532</a:t>
            </a:r>
          </a:p>
          <a:p>
            <a:r>
              <a:rPr lang="en-US" sz="1600" dirty="0" err="1"/>
              <a:t>self_reference_max_share</a:t>
            </a:r>
            <a:r>
              <a:rPr lang="en-US" sz="1600" dirty="0"/>
              <a:t>	-0.539</a:t>
            </a:r>
          </a:p>
          <a:p>
            <a:r>
              <a:rPr lang="en-US" sz="1600" dirty="0" err="1"/>
              <a:t>self_reference_avg_shares</a:t>
            </a:r>
            <a:r>
              <a:rPr lang="en-US" sz="1600" dirty="0"/>
              <a:t>	-0.618</a:t>
            </a:r>
          </a:p>
          <a:p>
            <a:r>
              <a:rPr lang="en-US" sz="1600" dirty="0" err="1"/>
              <a:t>title_subjectivity</a:t>
            </a:r>
            <a:r>
              <a:rPr lang="en-US" sz="1600" dirty="0"/>
              <a:t>			 0.622</a:t>
            </a:r>
          </a:p>
          <a:p>
            <a:r>
              <a:rPr lang="en-US" sz="1600" dirty="0" err="1"/>
              <a:t>abs_title_subjectivity</a:t>
            </a:r>
            <a:r>
              <a:rPr lang="en-US" sz="1600" dirty="0"/>
              <a:t>		-0.500</a:t>
            </a:r>
          </a:p>
          <a:p>
            <a:r>
              <a:rPr lang="en-US" sz="1600" dirty="0" err="1"/>
              <a:t>abs_title_sentiment_polarity</a:t>
            </a:r>
            <a:r>
              <a:rPr lang="en-US" sz="1600" dirty="0"/>
              <a:t>	0.632</a:t>
            </a:r>
          </a:p>
        </p:txBody>
      </p:sp>
      <p:pic>
        <p:nvPicPr>
          <p:cNvPr id="3" name="11-[AudioTrimmer.com]">
            <a:hlinkClick r:id="" action="ppaction://media"/>
            <a:extLst>
              <a:ext uri="{FF2B5EF4-FFF2-40B4-BE49-F238E27FC236}">
                <a16:creationId xmlns:a16="http://schemas.microsoft.com/office/drawing/2014/main" id="{C5BE598E-836B-42B9-8210-16C84C8176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9959" y="6162161"/>
            <a:ext cx="609600" cy="609600"/>
          </a:xfrm>
          <a:prstGeom prst="rect">
            <a:avLst/>
          </a:prstGeom>
        </p:spPr>
      </p:pic>
    </p:spTree>
    <p:extLst>
      <p:ext uri="{BB962C8B-B14F-4D97-AF65-F5344CB8AC3E}">
        <p14:creationId xmlns:p14="http://schemas.microsoft.com/office/powerpoint/2010/main" val="20626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7ED7B-52AD-4D1D-9A84-60E0E4DF7DEF}"/>
              </a:ext>
            </a:extLst>
          </p:cNvPr>
          <p:cNvPicPr/>
          <p:nvPr/>
        </p:nvPicPr>
        <p:blipFill>
          <a:blip r:embed="rId3"/>
          <a:stretch>
            <a:fillRect/>
          </a:stretch>
        </p:blipFill>
        <p:spPr>
          <a:xfrm>
            <a:off x="0" y="1214735"/>
            <a:ext cx="6815629" cy="5303520"/>
          </a:xfrm>
          <a:prstGeom prst="rect">
            <a:avLst/>
          </a:prstGeom>
        </p:spPr>
      </p:pic>
      <p:pic>
        <p:nvPicPr>
          <p:cNvPr id="11" name="Picture 10" descr="A close up of a mans face&#10;&#10;Description generated with high confidence">
            <a:extLst>
              <a:ext uri="{FF2B5EF4-FFF2-40B4-BE49-F238E27FC236}">
                <a16:creationId xmlns:a16="http://schemas.microsoft.com/office/drawing/2014/main" id="{1D4BF2B1-2B12-41A2-AE0B-5DF88F085FA9}"/>
              </a:ext>
            </a:extLst>
          </p:cNvPr>
          <p:cNvPicPr>
            <a:picLocks noChangeAspect="1"/>
          </p:cNvPicPr>
          <p:nvPr/>
        </p:nvPicPr>
        <p:blipFill>
          <a:blip r:embed="rId4"/>
          <a:stretch>
            <a:fillRect/>
          </a:stretch>
        </p:blipFill>
        <p:spPr>
          <a:xfrm>
            <a:off x="6096000" y="1411471"/>
            <a:ext cx="6043181" cy="5303521"/>
          </a:xfrm>
          <a:prstGeom prst="rect">
            <a:avLst/>
          </a:prstGeom>
        </p:spPr>
      </p:pic>
      <p:sp>
        <p:nvSpPr>
          <p:cNvPr id="5" name="Title 1">
            <a:extLst>
              <a:ext uri="{FF2B5EF4-FFF2-40B4-BE49-F238E27FC236}">
                <a16:creationId xmlns:a16="http://schemas.microsoft.com/office/drawing/2014/main" id="{8E989377-0FBF-4040-B145-EB1BB883C421}"/>
              </a:ext>
            </a:extLst>
          </p:cNvPr>
          <p:cNvSpPr txBox="1">
            <a:spLocks/>
          </p:cNvSpPr>
          <p:nvPr/>
        </p:nvSpPr>
        <p:spPr>
          <a:xfrm>
            <a:off x="1715294" y="507771"/>
            <a:ext cx="8761413" cy="706964"/>
          </a:xfrm>
          <a:prstGeom prst="rect">
            <a:avLst/>
          </a:prstGeom>
        </p:spPr>
        <p:txBody>
          <a:bodyPr anchor="ct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1">
                    <a:lumMod val="50000"/>
                  </a:schemeClr>
                </a:solidFill>
              </a:rPr>
              <a:t>PCA Plots</a:t>
            </a:r>
          </a:p>
        </p:txBody>
      </p:sp>
    </p:spTree>
    <p:extLst>
      <p:ext uri="{BB962C8B-B14F-4D97-AF65-F5344CB8AC3E}">
        <p14:creationId xmlns:p14="http://schemas.microsoft.com/office/powerpoint/2010/main" val="83717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FF8B-B72B-4B49-96B9-949D21DAE226}"/>
              </a:ext>
            </a:extLst>
          </p:cNvPr>
          <p:cNvSpPr>
            <a:spLocks noGrp="1"/>
          </p:cNvSpPr>
          <p:nvPr>
            <p:ph type="title"/>
          </p:nvPr>
        </p:nvSpPr>
        <p:spPr/>
        <p:txBody>
          <a:bodyPr/>
          <a:lstStyle/>
          <a:p>
            <a:r>
              <a:rPr lang="en-US" dirty="0"/>
              <a:t>Factor Analysis (CFA)</a:t>
            </a:r>
          </a:p>
        </p:txBody>
      </p:sp>
      <p:sp>
        <p:nvSpPr>
          <p:cNvPr id="3" name="Text Placeholder 2">
            <a:extLst>
              <a:ext uri="{FF2B5EF4-FFF2-40B4-BE49-F238E27FC236}">
                <a16:creationId xmlns:a16="http://schemas.microsoft.com/office/drawing/2014/main" id="{10656F14-D39F-45BF-8894-359A2FD041CB}"/>
              </a:ext>
            </a:extLst>
          </p:cNvPr>
          <p:cNvSpPr>
            <a:spLocks noGrp="1"/>
          </p:cNvSpPr>
          <p:nvPr>
            <p:ph type="body" idx="1"/>
          </p:nvPr>
        </p:nvSpPr>
        <p:spPr/>
        <p:txBody>
          <a:bodyPr>
            <a:normAutofit/>
          </a:bodyPr>
          <a:lstStyle/>
          <a:p>
            <a:r>
              <a:rPr lang="en-US" sz="2400" dirty="0">
                <a:solidFill>
                  <a:schemeClr val="accent1">
                    <a:lumMod val="50000"/>
                  </a:schemeClr>
                </a:solidFill>
              </a:rPr>
              <a:t>Extracting and interpreting factors</a:t>
            </a:r>
          </a:p>
        </p:txBody>
      </p:sp>
    </p:spTree>
    <p:extLst>
      <p:ext uri="{BB962C8B-B14F-4D97-AF65-F5344CB8AC3E}">
        <p14:creationId xmlns:p14="http://schemas.microsoft.com/office/powerpoint/2010/main" val="14724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Content Placeholder 4">
            <a:extLst>
              <a:ext uri="{FF2B5EF4-FFF2-40B4-BE49-F238E27FC236}">
                <a16:creationId xmlns:a16="http://schemas.microsoft.com/office/drawing/2014/main" id="{FD574109-45F9-4E9E-BEF6-51A3108EFB4D}"/>
              </a:ext>
            </a:extLst>
          </p:cNvPr>
          <p:cNvPicPr>
            <a:picLocks noGrp="1" noChangeAspect="1"/>
          </p:cNvPicPr>
          <p:nvPr>
            <p:ph idx="1"/>
          </p:nvPr>
        </p:nvPicPr>
        <p:blipFill>
          <a:blip r:embed="rId4"/>
          <a:stretch>
            <a:fillRect/>
          </a:stretch>
        </p:blipFill>
        <p:spPr>
          <a:xfrm>
            <a:off x="1126066" y="1311789"/>
            <a:ext cx="10035037" cy="4228275"/>
          </a:xfrm>
          <a:prstGeom prst="rect">
            <a:avLst/>
          </a:prstGeom>
        </p:spPr>
      </p:pic>
      <p:sp>
        <p:nvSpPr>
          <p:cNvPr id="12" name="Title 1">
            <a:extLst>
              <a:ext uri="{FF2B5EF4-FFF2-40B4-BE49-F238E27FC236}">
                <a16:creationId xmlns:a16="http://schemas.microsoft.com/office/drawing/2014/main" id="{44126897-D30A-45F2-B329-C31B91EBE9F4}"/>
              </a:ext>
            </a:extLst>
          </p:cNvPr>
          <p:cNvSpPr>
            <a:spLocks noGrp="1"/>
          </p:cNvSpPr>
          <p:nvPr>
            <p:ph type="title"/>
          </p:nvPr>
        </p:nvSpPr>
        <p:spPr>
          <a:xfrm>
            <a:off x="4672479" y="-118752"/>
            <a:ext cx="2942210" cy="1020232"/>
          </a:xfrm>
        </p:spPr>
        <p:txBody>
          <a:bodyPr>
            <a:normAutofit/>
          </a:bodyPr>
          <a:lstStyle/>
          <a:p>
            <a:r>
              <a:rPr lang="en-US" dirty="0">
                <a:solidFill>
                  <a:srgbClr val="EBEBEB"/>
                </a:solidFill>
              </a:rPr>
              <a:t>VIF Scores</a:t>
            </a:r>
          </a:p>
        </p:txBody>
      </p:sp>
    </p:spTree>
    <p:extLst>
      <p:ext uri="{BB962C8B-B14F-4D97-AF65-F5344CB8AC3E}">
        <p14:creationId xmlns:p14="http://schemas.microsoft.com/office/powerpoint/2010/main" val="249920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24">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9"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4" name="Picture 3">
            <a:extLst>
              <a:ext uri="{FF2B5EF4-FFF2-40B4-BE49-F238E27FC236}">
                <a16:creationId xmlns:a16="http://schemas.microsoft.com/office/drawing/2014/main" id="{B26E770F-C7BC-4FEB-8A54-7180A42FAA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5087472" y="969355"/>
            <a:ext cx="5949573" cy="5250498"/>
          </a:xfrm>
          <a:prstGeom prst="rect">
            <a:avLst/>
          </a:prstGeom>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B08701-6520-4EE9-B009-CB498D8BF19D}"/>
              </a:ext>
            </a:extLst>
          </p:cNvPr>
          <p:cNvSpPr>
            <a:spLocks noGrp="1"/>
          </p:cNvSpPr>
          <p:nvPr>
            <p:ph type="title"/>
          </p:nvPr>
        </p:nvSpPr>
        <p:spPr>
          <a:xfrm>
            <a:off x="1154955" y="973668"/>
            <a:ext cx="2942210" cy="1020232"/>
          </a:xfrm>
        </p:spPr>
        <p:txBody>
          <a:bodyPr>
            <a:normAutofit/>
          </a:bodyPr>
          <a:lstStyle/>
          <a:p>
            <a:r>
              <a:rPr lang="en-US" dirty="0">
                <a:solidFill>
                  <a:srgbClr val="EBEBEB"/>
                </a:solidFill>
              </a:rPr>
              <a:t>Correlations</a:t>
            </a:r>
          </a:p>
        </p:txBody>
      </p:sp>
      <p:sp>
        <p:nvSpPr>
          <p:cNvPr id="3" name="Content Placeholder 2">
            <a:extLst>
              <a:ext uri="{FF2B5EF4-FFF2-40B4-BE49-F238E27FC236}">
                <a16:creationId xmlns:a16="http://schemas.microsoft.com/office/drawing/2014/main" id="{6BD4A5AF-674E-4E2F-BA59-12BD6439DB3D}"/>
              </a:ext>
            </a:extLst>
          </p:cNvPr>
          <p:cNvSpPr>
            <a:spLocks noGrp="1"/>
          </p:cNvSpPr>
          <p:nvPr>
            <p:ph idx="1"/>
          </p:nvPr>
        </p:nvSpPr>
        <p:spPr>
          <a:xfrm>
            <a:off x="663677" y="2120900"/>
            <a:ext cx="3625004" cy="3898900"/>
          </a:xfrm>
        </p:spPr>
        <p:txBody>
          <a:bodyPr>
            <a:normAutofit/>
          </a:bodyPr>
          <a:lstStyle/>
          <a:p>
            <a:r>
              <a:rPr lang="en-US" dirty="0">
                <a:solidFill>
                  <a:srgbClr val="FFFFFF"/>
                </a:solidFill>
              </a:rPr>
              <a:t>Only variables with strong and significant correlations (|r| &gt; 0.3, p &lt; 0.01) were used (30 variables):</a:t>
            </a:r>
          </a:p>
          <a:p>
            <a:pPr lvl="1"/>
            <a:r>
              <a:rPr lang="en-US" dirty="0">
                <a:solidFill>
                  <a:srgbClr val="FFFFFF"/>
                </a:solidFill>
              </a:rPr>
              <a:t>Bartlett’s test: </a:t>
            </a:r>
            <a:br>
              <a:rPr lang="en-US" dirty="0">
                <a:solidFill>
                  <a:srgbClr val="FFFFFF"/>
                </a:solidFill>
              </a:rPr>
            </a:br>
            <a:r>
              <a:rPr lang="el-GR" dirty="0">
                <a:solidFill>
                  <a:srgbClr val="FFFFFF"/>
                </a:solidFill>
              </a:rPr>
              <a:t>χ</a:t>
            </a:r>
            <a:r>
              <a:rPr lang="en-US" baseline="30000" dirty="0">
                <a:solidFill>
                  <a:srgbClr val="FFFFFF"/>
                </a:solidFill>
              </a:rPr>
              <a:t>2</a:t>
            </a:r>
            <a:r>
              <a:rPr lang="en-US" dirty="0">
                <a:solidFill>
                  <a:srgbClr val="FFFFFF"/>
                </a:solidFill>
              </a:rPr>
              <a:t> = 20,362,000, </a:t>
            </a:r>
            <a:br>
              <a:rPr lang="en-US" dirty="0">
                <a:solidFill>
                  <a:srgbClr val="FFFFFF"/>
                </a:solidFill>
              </a:rPr>
            </a:br>
            <a:r>
              <a:rPr lang="en-US" dirty="0">
                <a:solidFill>
                  <a:srgbClr val="FFFFFF"/>
                </a:solidFill>
              </a:rPr>
              <a:t>df = 29, </a:t>
            </a:r>
            <a:br>
              <a:rPr lang="en-US" dirty="0">
                <a:solidFill>
                  <a:srgbClr val="FFFFFF"/>
                </a:solidFill>
              </a:rPr>
            </a:br>
            <a:r>
              <a:rPr lang="en-US" dirty="0">
                <a:solidFill>
                  <a:srgbClr val="FFFFFF"/>
                </a:solidFill>
              </a:rPr>
              <a:t>p-value &lt; 2.2e-16</a:t>
            </a:r>
          </a:p>
          <a:p>
            <a:pPr lvl="1"/>
            <a:r>
              <a:rPr lang="en-US" dirty="0">
                <a:solidFill>
                  <a:srgbClr val="FFFFFF"/>
                </a:solidFill>
              </a:rPr>
              <a:t>KMO: Overall MSA = 0.61</a:t>
            </a:r>
          </a:p>
        </p:txBody>
      </p:sp>
    </p:spTree>
    <p:extLst>
      <p:ext uri="{BB962C8B-B14F-4D97-AF65-F5344CB8AC3E}">
        <p14:creationId xmlns:p14="http://schemas.microsoft.com/office/powerpoint/2010/main" val="163185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4" name="Picture 3">
            <a:extLst>
              <a:ext uri="{FF2B5EF4-FFF2-40B4-BE49-F238E27FC236}">
                <a16:creationId xmlns:a16="http://schemas.microsoft.com/office/drawing/2014/main" id="{7B023335-A8E6-4770-96BF-843A5B921C0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Lst>
          </a:blip>
          <a:stretch>
            <a:fillRect/>
          </a:stretch>
        </p:blipFill>
        <p:spPr>
          <a:xfrm>
            <a:off x="5194607" y="1458110"/>
            <a:ext cx="6391533" cy="3941780"/>
          </a:xfrm>
          <a:prstGeom prst="rect">
            <a:avLst/>
          </a:prstGeom>
        </p:spPr>
      </p:pic>
      <p:sp>
        <p:nvSpPr>
          <p:cNvPr id="20" name="Rectangle 1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3010B8B-BBFA-48B3-9C35-359DE9F309F8}"/>
              </a:ext>
            </a:extLst>
          </p:cNvPr>
          <p:cNvSpPr>
            <a:spLocks noGrp="1"/>
          </p:cNvSpPr>
          <p:nvPr>
            <p:ph type="title"/>
          </p:nvPr>
        </p:nvSpPr>
        <p:spPr>
          <a:xfrm>
            <a:off x="640286" y="947994"/>
            <a:ext cx="4184328" cy="1185606"/>
          </a:xfrm>
        </p:spPr>
        <p:txBody>
          <a:bodyPr>
            <a:normAutofit fontScale="90000"/>
          </a:bodyPr>
          <a:lstStyle/>
          <a:p>
            <a:r>
              <a:rPr lang="en-US" dirty="0">
                <a:solidFill>
                  <a:srgbClr val="EBEBEB"/>
                </a:solidFill>
              </a:rPr>
              <a:t>Scree Plot Analysis</a:t>
            </a:r>
          </a:p>
        </p:txBody>
      </p:sp>
      <p:sp>
        <p:nvSpPr>
          <p:cNvPr id="3" name="Content Placeholder 2">
            <a:extLst>
              <a:ext uri="{FF2B5EF4-FFF2-40B4-BE49-F238E27FC236}">
                <a16:creationId xmlns:a16="http://schemas.microsoft.com/office/drawing/2014/main" id="{A00F1DDE-9919-4C32-ABB1-7936D2EEB527}"/>
              </a:ext>
            </a:extLst>
          </p:cNvPr>
          <p:cNvSpPr>
            <a:spLocks noGrp="1"/>
          </p:cNvSpPr>
          <p:nvPr>
            <p:ph idx="1"/>
          </p:nvPr>
        </p:nvSpPr>
        <p:spPr>
          <a:xfrm>
            <a:off x="1154955" y="2120900"/>
            <a:ext cx="3133726" cy="3136900"/>
          </a:xfrm>
        </p:spPr>
        <p:txBody>
          <a:bodyPr>
            <a:normAutofit/>
          </a:bodyPr>
          <a:lstStyle/>
          <a:p>
            <a:r>
              <a:rPr lang="en-US" dirty="0">
                <a:solidFill>
                  <a:srgbClr val="FFFFFF"/>
                </a:solidFill>
              </a:rPr>
              <a:t>Number of factors:</a:t>
            </a:r>
          </a:p>
          <a:p>
            <a:pPr lvl="1"/>
            <a:r>
              <a:rPr lang="en-US" dirty="0">
                <a:solidFill>
                  <a:srgbClr val="FFFFFF"/>
                </a:solidFill>
              </a:rPr>
              <a:t>Kaiser = 10</a:t>
            </a:r>
          </a:p>
          <a:p>
            <a:pPr lvl="1"/>
            <a:r>
              <a:rPr lang="en-US" dirty="0">
                <a:solidFill>
                  <a:srgbClr val="FFFFFF"/>
                </a:solidFill>
              </a:rPr>
              <a:t>Parallel Analysis = 10</a:t>
            </a:r>
          </a:p>
          <a:p>
            <a:pPr lvl="1"/>
            <a:r>
              <a:rPr lang="en-US" dirty="0">
                <a:solidFill>
                  <a:srgbClr val="FFFFFF"/>
                </a:solidFill>
              </a:rPr>
              <a:t>Optimal = 6</a:t>
            </a:r>
          </a:p>
          <a:p>
            <a:pPr lvl="1"/>
            <a:r>
              <a:rPr lang="en-US" dirty="0">
                <a:solidFill>
                  <a:srgbClr val="FFFFFF"/>
                </a:solidFill>
              </a:rPr>
              <a:t>Acceleration = 3</a:t>
            </a:r>
          </a:p>
          <a:p>
            <a:r>
              <a:rPr lang="en-US" dirty="0">
                <a:solidFill>
                  <a:srgbClr val="FFFFFF"/>
                </a:solidFill>
              </a:rPr>
              <a:t>5 factors chosen</a:t>
            </a:r>
          </a:p>
          <a:p>
            <a:pPr lvl="1"/>
            <a:r>
              <a:rPr lang="en-US" dirty="0">
                <a:solidFill>
                  <a:srgbClr val="FFFFFF"/>
                </a:solidFill>
              </a:rPr>
              <a:t>Factor 6 was unstable with only 2 loadings.</a:t>
            </a:r>
          </a:p>
          <a:p>
            <a:pPr lvl="1"/>
            <a:endParaRPr lang="en-US" dirty="0">
              <a:solidFill>
                <a:srgbClr val="FFFFFF"/>
              </a:solidFill>
            </a:endParaRPr>
          </a:p>
        </p:txBody>
      </p:sp>
    </p:spTree>
    <p:extLst>
      <p:ext uri="{BB962C8B-B14F-4D97-AF65-F5344CB8AC3E}">
        <p14:creationId xmlns:p14="http://schemas.microsoft.com/office/powerpoint/2010/main" val="371782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3759-7290-4442-8688-3D1DA03CA184}"/>
              </a:ext>
            </a:extLst>
          </p:cNvPr>
          <p:cNvSpPr>
            <a:spLocks noGrp="1"/>
          </p:cNvSpPr>
          <p:nvPr>
            <p:ph type="title"/>
          </p:nvPr>
        </p:nvSpPr>
        <p:spPr/>
        <p:txBody>
          <a:bodyPr/>
          <a:lstStyle/>
          <a:p>
            <a:r>
              <a:rPr lang="en-US" dirty="0"/>
              <a:t>Naming Factors</a:t>
            </a:r>
          </a:p>
        </p:txBody>
      </p:sp>
      <p:sp>
        <p:nvSpPr>
          <p:cNvPr id="5" name="TextBox 4">
            <a:extLst>
              <a:ext uri="{FF2B5EF4-FFF2-40B4-BE49-F238E27FC236}">
                <a16:creationId xmlns:a16="http://schemas.microsoft.com/office/drawing/2014/main" id="{5BDF5609-08B8-46D8-9224-2278C6F89BE1}"/>
              </a:ext>
            </a:extLst>
          </p:cNvPr>
          <p:cNvSpPr txBox="1"/>
          <p:nvPr/>
        </p:nvSpPr>
        <p:spPr>
          <a:xfrm>
            <a:off x="435323" y="2352693"/>
            <a:ext cx="3948299" cy="1569660"/>
          </a:xfrm>
          <a:prstGeom prst="rect">
            <a:avLst/>
          </a:prstGeom>
          <a:solidFill>
            <a:schemeClr val="accent5">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rPr>
              <a:t>Positivity of content </a:t>
            </a:r>
            <a:r>
              <a:rPr kumimoji="0" lang="en-US" sz="1600" b="0" i="0" u="sng" strike="noStrike" kern="1200" cap="none" spc="0" normalizeH="0" baseline="0" noProof="0" dirty="0">
                <a:ln>
                  <a:noFill/>
                </a:ln>
                <a:solidFill>
                  <a:prstClr val="black"/>
                </a:solidFill>
                <a:effectLst/>
                <a:uLnTx/>
                <a:uFillTx/>
                <a:latin typeface="Century Gothic" panose="020B0502020202020204"/>
                <a:ea typeface="+mn-ea"/>
                <a:cs typeface="+mn-cs"/>
              </a:rPr>
              <a:t>(Factor 1)</a:t>
            </a:r>
            <a:endPar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average_token_length</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1.007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rate_positive_words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0.648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avg_positive_polarity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0.646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global_subjectivity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max_positive_polarity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0.550</a:t>
            </a:r>
          </a:p>
        </p:txBody>
      </p:sp>
      <p:sp>
        <p:nvSpPr>
          <p:cNvPr id="6" name="TextBox 5">
            <a:extLst>
              <a:ext uri="{FF2B5EF4-FFF2-40B4-BE49-F238E27FC236}">
                <a16:creationId xmlns:a16="http://schemas.microsoft.com/office/drawing/2014/main" id="{9ACE9CB0-4362-4053-A058-84CA756BFA8C}"/>
              </a:ext>
            </a:extLst>
          </p:cNvPr>
          <p:cNvSpPr txBox="1"/>
          <p:nvPr/>
        </p:nvSpPr>
        <p:spPr>
          <a:xfrm>
            <a:off x="7945533" y="2352693"/>
            <a:ext cx="3948298" cy="1354217"/>
          </a:xfrm>
          <a:prstGeom prst="rect">
            <a:avLst/>
          </a:prstGeom>
          <a:solidFill>
            <a:schemeClr val="accent5">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err="1">
                <a:ln>
                  <a:noFill/>
                </a:ln>
                <a:solidFill>
                  <a:prstClr val="black"/>
                </a:solidFill>
                <a:effectLst/>
                <a:uLnTx/>
                <a:uFillTx/>
                <a:latin typeface="Century Gothic" panose="020B0502020202020204"/>
                <a:ea typeface="+mn-ea"/>
                <a:cs typeface="+mn-cs"/>
              </a:rPr>
              <a:t>Negativitiy</a:t>
            </a:r>
            <a:r>
              <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rPr>
              <a:t> of content </a:t>
            </a:r>
            <a:r>
              <a:rPr kumimoji="0" lang="en-US" sz="1600" b="0" i="0" u="sng" strike="noStrike" kern="1200" cap="none" spc="0" normalizeH="0" baseline="0" noProof="0" dirty="0">
                <a:ln>
                  <a:noFill/>
                </a:ln>
                <a:solidFill>
                  <a:prstClr val="black"/>
                </a:solidFill>
                <a:effectLst/>
                <a:uLnTx/>
                <a:uFillTx/>
                <a:latin typeface="Century Gothic" panose="020B0502020202020204"/>
                <a:ea typeface="+mn-ea"/>
                <a:cs typeface="+mn-cs"/>
              </a:rPr>
              <a:t>(Factor 2):</a:t>
            </a:r>
            <a:endPar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rate_negative_words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1.031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global_rate_negative_words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0.781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global_sentiment_polarity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-0.665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global_rate_positive_words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-0.436</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7" name="TextBox 6">
            <a:extLst>
              <a:ext uri="{FF2B5EF4-FFF2-40B4-BE49-F238E27FC236}">
                <a16:creationId xmlns:a16="http://schemas.microsoft.com/office/drawing/2014/main" id="{DD26C2A9-6550-4F3C-A909-40BEEB2B2B16}"/>
              </a:ext>
            </a:extLst>
          </p:cNvPr>
          <p:cNvSpPr txBox="1"/>
          <p:nvPr/>
        </p:nvSpPr>
        <p:spPr>
          <a:xfrm>
            <a:off x="4458966" y="3821004"/>
            <a:ext cx="3478262" cy="1569660"/>
          </a:xfrm>
          <a:prstGeom prst="rect">
            <a:avLst/>
          </a:prstGeom>
          <a:solidFill>
            <a:schemeClr val="accent5">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rPr>
              <a:t>Popularity of keywords </a:t>
            </a:r>
            <a:r>
              <a:rPr kumimoji="0" lang="en-US" sz="1600" b="0" i="0" u="sng" strike="noStrike" kern="1200" cap="none" spc="0" normalizeH="0" baseline="0" noProof="0" dirty="0">
                <a:ln>
                  <a:noFill/>
                </a:ln>
                <a:solidFill>
                  <a:prstClr val="black"/>
                </a:solidFill>
                <a:effectLst/>
                <a:uLnTx/>
                <a:uFillTx/>
                <a:latin typeface="Century Gothic" panose="020B0502020202020204"/>
                <a:ea typeface="+mn-ea"/>
                <a:cs typeface="+mn-cs"/>
              </a:rPr>
              <a:t>(Factor 3) </a:t>
            </a:r>
            <a:endPar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kw_avg_avg</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1.000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kw_max_avg</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0.822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kw_min_avg</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0.455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LDA_03	                   0.411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kw_avg_max</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0.410</a:t>
            </a:r>
          </a:p>
        </p:txBody>
      </p:sp>
      <p:sp>
        <p:nvSpPr>
          <p:cNvPr id="8" name="TextBox 7">
            <a:extLst>
              <a:ext uri="{FF2B5EF4-FFF2-40B4-BE49-F238E27FC236}">
                <a16:creationId xmlns:a16="http://schemas.microsoft.com/office/drawing/2014/main" id="{377FD173-9736-420A-8163-80D98B89F11D}"/>
              </a:ext>
            </a:extLst>
          </p:cNvPr>
          <p:cNvSpPr txBox="1"/>
          <p:nvPr/>
        </p:nvSpPr>
        <p:spPr>
          <a:xfrm>
            <a:off x="435323" y="5390664"/>
            <a:ext cx="3921547" cy="1077218"/>
          </a:xfrm>
          <a:prstGeom prst="rect">
            <a:avLst/>
          </a:prstGeom>
          <a:solidFill>
            <a:schemeClr val="accent5">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rPr>
              <a:t>Popularity of references</a:t>
            </a:r>
            <a:r>
              <a:rPr kumimoji="0" lang="en-US" sz="1600" b="0" i="0" u="sng" strike="noStrike" kern="1200" cap="none" spc="0" normalizeH="0" baseline="0" noProof="0" dirty="0">
                <a:ln>
                  <a:noFill/>
                </a:ln>
                <a:solidFill>
                  <a:prstClr val="black"/>
                </a:solidFill>
                <a:effectLst/>
                <a:uLnTx/>
                <a:uFillTx/>
                <a:latin typeface="Century Gothic" panose="020B0502020202020204"/>
                <a:ea typeface="+mn-ea"/>
                <a:cs typeface="+mn-cs"/>
              </a:rPr>
              <a:t> (Factor 4)</a:t>
            </a:r>
            <a:endPar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self_reference_min_shares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0.996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self_reference_max_share</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0.844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self_reference_avg_shares</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0.824</a:t>
            </a:r>
          </a:p>
        </p:txBody>
      </p:sp>
      <p:sp>
        <p:nvSpPr>
          <p:cNvPr id="9" name="TextBox 8">
            <a:extLst>
              <a:ext uri="{FF2B5EF4-FFF2-40B4-BE49-F238E27FC236}">
                <a16:creationId xmlns:a16="http://schemas.microsoft.com/office/drawing/2014/main" id="{987A494C-AD7F-4341-85AF-93F5ECDEA75B}"/>
              </a:ext>
            </a:extLst>
          </p:cNvPr>
          <p:cNvSpPr txBox="1"/>
          <p:nvPr/>
        </p:nvSpPr>
        <p:spPr>
          <a:xfrm>
            <a:off x="7938902" y="5390664"/>
            <a:ext cx="3954929" cy="1107996"/>
          </a:xfrm>
          <a:prstGeom prst="rect">
            <a:avLst/>
          </a:prstGeom>
          <a:solidFill>
            <a:schemeClr val="accent5">
              <a:lumMod val="40000"/>
              <a:lumOff val="6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Century Gothic" panose="020B0502020202020204"/>
                <a:ea typeface="+mn-ea"/>
                <a:cs typeface="+mn-cs"/>
              </a:rPr>
              <a:t>Polarity of negative words </a:t>
            </a:r>
            <a:r>
              <a:rPr kumimoji="0" lang="en-US" sz="1600" b="0" i="0" u="sng" strike="noStrike" kern="1200" cap="none" spc="0" normalizeH="0" baseline="0" noProof="0" dirty="0">
                <a:ln>
                  <a:noFill/>
                </a:ln>
                <a:solidFill>
                  <a:prstClr val="black"/>
                </a:solidFill>
                <a:effectLst/>
                <a:uLnTx/>
                <a:uFillTx/>
                <a:latin typeface="Century Gothic" panose="020B0502020202020204"/>
                <a:ea typeface="+mn-ea"/>
                <a:cs typeface="+mn-cs"/>
              </a:rPr>
              <a:t>(Factor 5)</a:t>
            </a:r>
            <a:endPar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avg_negative_polarity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0.991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max_negative_polarity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0.664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entury Gothic" panose="020B0502020202020204"/>
                <a:ea typeface="+mn-ea"/>
                <a:cs typeface="+mn-cs"/>
              </a:rPr>
              <a:t>min_negative_polarity</a:t>
            </a:r>
            <a:r>
              <a:rPr kumimoji="0" lang="en-US" sz="1600" b="0" i="0" u="none" strike="noStrike" kern="1200" cap="none" spc="0" normalizeH="0" baseline="0" noProof="0" dirty="0">
                <a:ln>
                  <a:noFill/>
                </a:ln>
                <a:solidFill>
                  <a:prstClr val="black"/>
                </a:solidFill>
                <a:effectLst/>
                <a:uLnTx/>
                <a:uFillTx/>
                <a:latin typeface="Century Gothic" panose="020B0502020202020204"/>
                <a:ea typeface="+mn-ea"/>
                <a:cs typeface="+mn-cs"/>
              </a:rPr>
              <a:t>			0.658</a:t>
            </a: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 </a:t>
            </a:r>
          </a:p>
        </p:txBody>
      </p:sp>
      <p:sp>
        <p:nvSpPr>
          <p:cNvPr id="10" name="Rectangle 9">
            <a:extLst>
              <a:ext uri="{FF2B5EF4-FFF2-40B4-BE49-F238E27FC236}">
                <a16:creationId xmlns:a16="http://schemas.microsoft.com/office/drawing/2014/main" id="{4534E160-C730-4CB7-A715-1AB02E05C0AA}"/>
              </a:ext>
            </a:extLst>
          </p:cNvPr>
          <p:cNvSpPr/>
          <p:nvPr/>
        </p:nvSpPr>
        <p:spPr>
          <a:xfrm>
            <a:off x="4722865" y="2845135"/>
            <a:ext cx="2950464" cy="369332"/>
          </a:xfrm>
          <a:prstGeom prst="rect">
            <a:avLst/>
          </a:prstGeom>
        </p:spPr>
        <p:txBody>
          <a:bodyPr wrap="square">
            <a:spAutoFit/>
          </a:bodyPr>
          <a:lstStyle/>
          <a:p>
            <a:r>
              <a:rPr lang="en-US" b="1" dirty="0">
                <a:solidFill>
                  <a:schemeClr val="accent1">
                    <a:lumMod val="50000"/>
                  </a:schemeClr>
                </a:solidFill>
              </a:rPr>
              <a:t>Cumulative Var   0.433</a:t>
            </a:r>
          </a:p>
        </p:txBody>
      </p:sp>
    </p:spTree>
    <p:extLst>
      <p:ext uri="{BB962C8B-B14F-4D97-AF65-F5344CB8AC3E}">
        <p14:creationId xmlns:p14="http://schemas.microsoft.com/office/powerpoint/2010/main" val="358958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33496E-0EED-4F52-A933-E5504973EC49}"/>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Lst>
          </a:blip>
          <a:stretch>
            <a:fillRect/>
          </a:stretch>
        </p:blipFill>
        <p:spPr>
          <a:xfrm>
            <a:off x="5840963" y="1996249"/>
            <a:ext cx="6209861" cy="3829740"/>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A7035BC9-870E-4CEF-A9B0-784F402FCB4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651543" y="1725283"/>
            <a:ext cx="4979773" cy="4528958"/>
          </a:xfrm>
          <a:prstGeom prst="rect">
            <a:avLst/>
          </a:prstGeom>
          <a:ln>
            <a:solidFill>
              <a:schemeClr val="bg1">
                <a:lumMod val="75000"/>
              </a:schemeClr>
            </a:solidFill>
          </a:ln>
        </p:spPr>
      </p:pic>
      <p:sp>
        <p:nvSpPr>
          <p:cNvPr id="23" name="Title 1">
            <a:extLst>
              <a:ext uri="{FF2B5EF4-FFF2-40B4-BE49-F238E27FC236}">
                <a16:creationId xmlns:a16="http://schemas.microsoft.com/office/drawing/2014/main" id="{81414F2A-B17A-48E4-82EF-EF116B785428}"/>
              </a:ext>
            </a:extLst>
          </p:cNvPr>
          <p:cNvSpPr txBox="1">
            <a:spLocks/>
          </p:cNvSpPr>
          <p:nvPr/>
        </p:nvSpPr>
        <p:spPr>
          <a:xfrm>
            <a:off x="913414" y="66728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1">
                    <a:lumMod val="50000"/>
                  </a:schemeClr>
                </a:solidFill>
              </a:rPr>
              <a:t>Independence of Factors</a:t>
            </a:r>
          </a:p>
        </p:txBody>
      </p:sp>
    </p:spTree>
    <p:extLst>
      <p:ext uri="{BB962C8B-B14F-4D97-AF65-F5344CB8AC3E}">
        <p14:creationId xmlns:p14="http://schemas.microsoft.com/office/powerpoint/2010/main" val="152814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FF8B-B72B-4B49-96B9-949D21DAE226}"/>
              </a:ext>
            </a:extLst>
          </p:cNvPr>
          <p:cNvSpPr>
            <a:spLocks noGrp="1"/>
          </p:cNvSpPr>
          <p:nvPr>
            <p:ph type="title"/>
          </p:nvPr>
        </p:nvSpPr>
        <p:spPr/>
        <p:txBody>
          <a:bodyPr/>
          <a:lstStyle/>
          <a:p>
            <a:r>
              <a:rPr lang="en-US" dirty="0"/>
              <a:t>Canonical Correlation Analysis</a:t>
            </a:r>
          </a:p>
        </p:txBody>
      </p:sp>
      <p:sp>
        <p:nvSpPr>
          <p:cNvPr id="3" name="Text Placeholder 2">
            <a:extLst>
              <a:ext uri="{FF2B5EF4-FFF2-40B4-BE49-F238E27FC236}">
                <a16:creationId xmlns:a16="http://schemas.microsoft.com/office/drawing/2014/main" id="{10656F14-D39F-45BF-8894-359A2FD041CB}"/>
              </a:ext>
            </a:extLst>
          </p:cNvPr>
          <p:cNvSpPr>
            <a:spLocks noGrp="1"/>
          </p:cNvSpPr>
          <p:nvPr>
            <p:ph type="body" idx="1"/>
          </p:nvPr>
        </p:nvSpPr>
        <p:spPr/>
        <p:txBody>
          <a:bodyPr/>
          <a:lstStyle/>
          <a:p>
            <a:r>
              <a:rPr lang="en-US" dirty="0">
                <a:solidFill>
                  <a:schemeClr val="accent1">
                    <a:lumMod val="75000"/>
                  </a:schemeClr>
                </a:solidFill>
              </a:rPr>
              <a:t>Comparing Principal Components for Correlation</a:t>
            </a:r>
          </a:p>
        </p:txBody>
      </p:sp>
    </p:spTree>
    <p:extLst>
      <p:ext uri="{BB962C8B-B14F-4D97-AF65-F5344CB8AC3E}">
        <p14:creationId xmlns:p14="http://schemas.microsoft.com/office/powerpoint/2010/main" val="332987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p>
      </p:gr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accent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54954" y="1209957"/>
            <a:ext cx="2879997" cy="4438087"/>
          </a:xfrm>
        </p:spPr>
        <p:txBody>
          <a:bodyPr vert="horz" lIns="91440" tIns="45720" rIns="91440" bIns="0" rtlCol="0" anchor="ctr">
            <a:normAutofit/>
          </a:bodyPr>
          <a:lstStyle/>
          <a:p>
            <a:pPr algn="r"/>
            <a:r>
              <a:rPr lang="en-US" sz="3200" dirty="0">
                <a:solidFill>
                  <a:srgbClr val="3B3059"/>
                </a:solidFill>
              </a:rPr>
              <a:t>RESEARCH QUESTION</a:t>
            </a:r>
          </a:p>
        </p:txBody>
      </p:sp>
      <p:sp>
        <p:nvSpPr>
          <p:cNvPr id="3" name="Content Placeholder 2"/>
          <p:cNvSpPr>
            <a:spLocks noGrp="1"/>
          </p:cNvSpPr>
          <p:nvPr>
            <p:ph idx="1"/>
          </p:nvPr>
        </p:nvSpPr>
        <p:spPr>
          <a:xfrm>
            <a:off x="4678424" y="1059025"/>
            <a:ext cx="5302189" cy="4739950"/>
          </a:xfrm>
        </p:spPr>
        <p:txBody>
          <a:bodyPr vert="horz" lIns="91440" tIns="91440" rIns="91440" bIns="91440" rtlCol="0" anchor="ctr">
            <a:normAutofit/>
          </a:bodyPr>
          <a:lstStyle/>
          <a:p>
            <a:pPr marL="0" indent="0">
              <a:buNone/>
            </a:pPr>
            <a:r>
              <a:rPr lang="en-US" cap="all" dirty="0">
                <a:solidFill>
                  <a:srgbClr val="3B3059"/>
                </a:solidFill>
              </a:rPr>
              <a:t>Can we predict the popularity of a news item by predicting the number of times it is shared online?</a:t>
            </a:r>
          </a:p>
        </p:txBody>
      </p:sp>
    </p:spTree>
    <p:extLst>
      <p:ext uri="{BB962C8B-B14F-4D97-AF65-F5344CB8AC3E}">
        <p14:creationId xmlns:p14="http://schemas.microsoft.com/office/powerpoint/2010/main" val="71457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D7DB-8738-4BD0-A287-2209479E8927}"/>
              </a:ext>
            </a:extLst>
          </p:cNvPr>
          <p:cNvSpPr>
            <a:spLocks noGrp="1"/>
          </p:cNvSpPr>
          <p:nvPr>
            <p:ph type="title"/>
          </p:nvPr>
        </p:nvSpPr>
        <p:spPr/>
        <p:txBody>
          <a:bodyPr/>
          <a:lstStyle/>
          <a:p>
            <a:r>
              <a:rPr lang="en-US" dirty="0"/>
              <a:t>Canonical Correlation Analysis</a:t>
            </a:r>
          </a:p>
        </p:txBody>
      </p:sp>
      <p:sp>
        <p:nvSpPr>
          <p:cNvPr id="3" name="Content Placeholder 2">
            <a:extLst>
              <a:ext uri="{FF2B5EF4-FFF2-40B4-BE49-F238E27FC236}">
                <a16:creationId xmlns:a16="http://schemas.microsoft.com/office/drawing/2014/main" id="{322D7ACF-6372-4FB2-83B9-D5075B0D0008}"/>
              </a:ext>
            </a:extLst>
          </p:cNvPr>
          <p:cNvSpPr>
            <a:spLocks noGrp="1"/>
          </p:cNvSpPr>
          <p:nvPr>
            <p:ph idx="1"/>
          </p:nvPr>
        </p:nvSpPr>
        <p:spPr/>
        <p:txBody>
          <a:bodyPr>
            <a:normAutofit fontScale="92500" lnSpcReduction="20000"/>
          </a:bodyPr>
          <a:lstStyle/>
          <a:p>
            <a:r>
              <a:rPr lang="en-US" dirty="0"/>
              <a:t>Aggregate Redundancy Coefficients of Each Pairing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Positive Words and Word Polarity &amp; Negativity shows some meaningful correlation.</a:t>
            </a:r>
          </a:p>
        </p:txBody>
      </p:sp>
      <p:graphicFrame>
        <p:nvGraphicFramePr>
          <p:cNvPr id="5" name="Table 4"/>
          <p:cNvGraphicFramePr>
            <a:graphicFrameLocks noGrp="1"/>
          </p:cNvGraphicFramePr>
          <p:nvPr>
            <p:extLst>
              <p:ext uri="{D42A27DB-BD31-4B8C-83A1-F6EECF244321}">
                <p14:modId xmlns:p14="http://schemas.microsoft.com/office/powerpoint/2010/main" val="1995351388"/>
              </p:ext>
            </p:extLst>
          </p:nvPr>
        </p:nvGraphicFramePr>
        <p:xfrm>
          <a:off x="3008073" y="3034170"/>
          <a:ext cx="2766427" cy="2389599"/>
        </p:xfrm>
        <a:graphic>
          <a:graphicData uri="http://schemas.openxmlformats.org/drawingml/2006/table">
            <a:tbl>
              <a:tblPr>
                <a:tableStyleId>{5C22544A-7EE6-4342-B048-85BDC9FD1C3A}</a:tableStyleId>
              </a:tblPr>
              <a:tblGrid>
                <a:gridCol w="1564041">
                  <a:extLst>
                    <a:ext uri="{9D8B030D-6E8A-4147-A177-3AD203B41FA5}">
                      <a16:colId xmlns:a16="http://schemas.microsoft.com/office/drawing/2014/main" val="20000"/>
                    </a:ext>
                  </a:extLst>
                </a:gridCol>
                <a:gridCol w="601193">
                  <a:extLst>
                    <a:ext uri="{9D8B030D-6E8A-4147-A177-3AD203B41FA5}">
                      <a16:colId xmlns:a16="http://schemas.microsoft.com/office/drawing/2014/main" val="20001"/>
                    </a:ext>
                  </a:extLst>
                </a:gridCol>
                <a:gridCol w="601193">
                  <a:extLst>
                    <a:ext uri="{9D8B030D-6E8A-4147-A177-3AD203B41FA5}">
                      <a16:colId xmlns:a16="http://schemas.microsoft.com/office/drawing/2014/main" val="20002"/>
                    </a:ext>
                  </a:extLst>
                </a:gridCol>
              </a:tblGrid>
              <a:tr h="440895">
                <a:tc>
                  <a:txBody>
                    <a:bodyPr/>
                    <a:lstStyle/>
                    <a:p>
                      <a:pPr algn="ctr" fontAlgn="b"/>
                      <a:r>
                        <a:rPr lang="en-US" sz="1100" b="1" u="none" strike="noStrike" dirty="0">
                          <a:effectLst/>
                        </a:rPr>
                        <a:t>Component Pair </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100" b="1" u="none" strike="noStrike" dirty="0">
                          <a:effectLst/>
                        </a:rPr>
                        <a:t>X | Y</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100" b="1" u="none" strike="noStrike" dirty="0">
                          <a:effectLst/>
                        </a:rPr>
                        <a:t>Y | X</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43588">
                <a:tc>
                  <a:txBody>
                    <a:bodyPr/>
                    <a:lstStyle/>
                    <a:p>
                      <a:pPr algn="ctr" fontAlgn="b"/>
                      <a:r>
                        <a:rPr lang="en-US" sz="1100" u="none" strike="noStrike" dirty="0">
                          <a:effectLst/>
                        </a:rPr>
                        <a:t>PC1 | PC2</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0.489</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0.62</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3588">
                <a:tc>
                  <a:txBody>
                    <a:bodyPr/>
                    <a:lstStyle/>
                    <a:p>
                      <a:pPr algn="ctr" fontAlgn="b"/>
                      <a:r>
                        <a:rPr lang="en-US" sz="1100" u="none" strike="noStrike" dirty="0">
                          <a:effectLst/>
                        </a:rPr>
                        <a:t>PC1 | PC3</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0.007</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3588">
                <a:tc>
                  <a:txBody>
                    <a:bodyPr/>
                    <a:lstStyle/>
                    <a:p>
                      <a:pPr algn="ctr" fontAlgn="b"/>
                      <a:r>
                        <a:rPr lang="en-US" sz="1100" u="none" strike="noStrike" dirty="0">
                          <a:effectLst/>
                        </a:rPr>
                        <a:t>PC1 | PC4</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0.021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0.018</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3588">
                <a:tc>
                  <a:txBody>
                    <a:bodyPr/>
                    <a:lstStyle/>
                    <a:p>
                      <a:pPr algn="ctr" fontAlgn="b"/>
                      <a:r>
                        <a:rPr lang="en-US" sz="1100" u="none" strike="noStrike" dirty="0">
                          <a:effectLst/>
                        </a:rPr>
                        <a:t>PC1 | PC5</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0.048</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0.094</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3588">
                <a:tc>
                  <a:txBody>
                    <a:bodyPr/>
                    <a:lstStyle/>
                    <a:p>
                      <a:pPr algn="ctr" fontAlgn="b"/>
                      <a:r>
                        <a:rPr lang="en-US" sz="1100" u="none" strike="noStrike" dirty="0">
                          <a:effectLst/>
                        </a:rPr>
                        <a:t>PC1 | PC6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0.021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0.022</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3588">
                <a:tc>
                  <a:txBody>
                    <a:bodyPr/>
                    <a:lstStyle/>
                    <a:p>
                      <a:pPr algn="ctr" fontAlgn="b"/>
                      <a:r>
                        <a:rPr lang="en-US" sz="1100" u="none" strike="noStrike" dirty="0">
                          <a:effectLst/>
                        </a:rPr>
                        <a:t>PC2 | PC3</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0.006</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0.009</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43588">
                <a:tc>
                  <a:txBody>
                    <a:bodyPr/>
                    <a:lstStyle/>
                    <a:p>
                      <a:pPr algn="ctr" fontAlgn="b"/>
                      <a:r>
                        <a:rPr lang="en-US" sz="1100" u="none" strike="noStrike" dirty="0">
                          <a:effectLst/>
                        </a:rPr>
                        <a:t>PC2 | PC4</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0.009</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0.013</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3588">
                <a:tc>
                  <a:txBody>
                    <a:bodyPr/>
                    <a:lstStyle/>
                    <a:p>
                      <a:pPr algn="ctr" fontAlgn="b"/>
                      <a:r>
                        <a:rPr lang="en-US" sz="1100" u="none" strike="noStrike" dirty="0">
                          <a:effectLst/>
                        </a:rPr>
                        <a:t>PC2 | PC5</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0.046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0.107</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58379089"/>
              </p:ext>
            </p:extLst>
          </p:nvPr>
        </p:nvGraphicFramePr>
        <p:xfrm>
          <a:off x="6237961" y="3031302"/>
          <a:ext cx="2855933" cy="2352675"/>
        </p:xfrm>
        <a:graphic>
          <a:graphicData uri="http://schemas.openxmlformats.org/drawingml/2006/table">
            <a:tbl>
              <a:tblPr>
                <a:tableStyleId>{5C22544A-7EE6-4342-B048-85BDC9FD1C3A}</a:tableStyleId>
              </a:tblPr>
              <a:tblGrid>
                <a:gridCol w="1614645">
                  <a:extLst>
                    <a:ext uri="{9D8B030D-6E8A-4147-A177-3AD203B41FA5}">
                      <a16:colId xmlns:a16="http://schemas.microsoft.com/office/drawing/2014/main" val="20000"/>
                    </a:ext>
                  </a:extLst>
                </a:gridCol>
                <a:gridCol w="620644">
                  <a:extLst>
                    <a:ext uri="{9D8B030D-6E8A-4147-A177-3AD203B41FA5}">
                      <a16:colId xmlns:a16="http://schemas.microsoft.com/office/drawing/2014/main" val="20001"/>
                    </a:ext>
                  </a:extLst>
                </a:gridCol>
                <a:gridCol w="620644">
                  <a:extLst>
                    <a:ext uri="{9D8B030D-6E8A-4147-A177-3AD203B41FA5}">
                      <a16:colId xmlns:a16="http://schemas.microsoft.com/office/drawing/2014/main" val="20002"/>
                    </a:ext>
                  </a:extLst>
                </a:gridCol>
              </a:tblGrid>
              <a:tr h="427885">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100" b="1" u="none" strike="noStrike" dirty="0">
                          <a:effectLst/>
                        </a:rPr>
                        <a:t>Component Pair </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100" b="1" u="none" strike="noStrike" dirty="0">
                          <a:effectLst/>
                        </a:rPr>
                        <a:t>X | Y</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en-US" sz="1100" b="1" u="none" strike="noStrike" dirty="0">
                          <a:effectLst/>
                        </a:rPr>
                        <a:t>Y | X</a:t>
                      </a:r>
                      <a:endParaRPr lang="en-US" sz="1100" b="1"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74970">
                <a:tc>
                  <a:txBody>
                    <a:bodyPr/>
                    <a:lstStyle/>
                    <a:p>
                      <a:pPr algn="ctr" fontAlgn="b"/>
                      <a:r>
                        <a:rPr lang="en-US" sz="1100" u="none" strike="noStrike" dirty="0">
                          <a:effectLst/>
                        </a:rPr>
                        <a:t>PC2 | PC6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0.017</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4970">
                <a:tc>
                  <a:txBody>
                    <a:bodyPr/>
                    <a:lstStyle/>
                    <a:p>
                      <a:pPr algn="ctr" fontAlgn="b"/>
                      <a:r>
                        <a:rPr lang="en-US" sz="1100" u="none" strike="noStrike" dirty="0">
                          <a:effectLst/>
                        </a:rPr>
                        <a:t>PC3 | PC4</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0.238</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0.077</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970">
                <a:tc>
                  <a:txBody>
                    <a:bodyPr/>
                    <a:lstStyle/>
                    <a:p>
                      <a:pPr algn="ctr" fontAlgn="b"/>
                      <a:r>
                        <a:rPr lang="en-US" sz="1100" u="none" strike="noStrike" dirty="0">
                          <a:effectLst/>
                        </a:rPr>
                        <a:t>PC3 | PC5</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0.013</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0.017</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970">
                <a:tc>
                  <a:txBody>
                    <a:bodyPr/>
                    <a:lstStyle/>
                    <a:p>
                      <a:pPr algn="ctr" fontAlgn="b"/>
                      <a:r>
                        <a:rPr lang="en-US" sz="1100" u="none" strike="noStrike" dirty="0">
                          <a:effectLst/>
                        </a:rPr>
                        <a:t>PC3 | PC6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0.005</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0.006</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970">
                <a:tc>
                  <a:txBody>
                    <a:bodyPr/>
                    <a:lstStyle/>
                    <a:p>
                      <a:pPr algn="ctr" fontAlgn="b"/>
                      <a:r>
                        <a:rPr lang="en-US" sz="1100" u="none" strike="noStrike" dirty="0">
                          <a:effectLst/>
                        </a:rPr>
                        <a:t>PC4 | PC5</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0.013</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970">
                <a:tc>
                  <a:txBody>
                    <a:bodyPr/>
                    <a:lstStyle/>
                    <a:p>
                      <a:pPr algn="ctr" fontAlgn="b"/>
                      <a:r>
                        <a:rPr lang="en-US" sz="1100" u="none" strike="noStrike" dirty="0">
                          <a:effectLst/>
                        </a:rPr>
                        <a:t>PC4 | PC6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0.023</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0.021</a:t>
                      </a:r>
                      <a:endParaRPr lang="en-US" sz="11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970">
                <a:tc>
                  <a:txBody>
                    <a:bodyPr/>
                    <a:lstStyle/>
                    <a:p>
                      <a:pPr algn="ctr" fontAlgn="b"/>
                      <a:r>
                        <a:rPr lang="en-US" sz="1100" u="none" strike="noStrike" dirty="0">
                          <a:effectLst/>
                        </a:rPr>
                        <a:t>PC5 | PC6</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0.027</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0.01</a:t>
                      </a:r>
                      <a:endParaRPr lang="en-US" sz="11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7" name="Mic 1-[AudioTrimmer.com]">
            <a:hlinkClick r:id="" action="ppaction://media"/>
            <a:extLst>
              <a:ext uri="{FF2B5EF4-FFF2-40B4-BE49-F238E27FC236}">
                <a16:creationId xmlns:a16="http://schemas.microsoft.com/office/drawing/2014/main" id="{355CE5DF-B618-4E03-B774-3FCFA76DA1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7046" y="6019800"/>
            <a:ext cx="609600" cy="609600"/>
          </a:xfrm>
          <a:prstGeom prst="rect">
            <a:avLst/>
          </a:prstGeom>
        </p:spPr>
      </p:pic>
    </p:spTree>
    <p:extLst>
      <p:ext uri="{BB962C8B-B14F-4D97-AF65-F5344CB8AC3E}">
        <p14:creationId xmlns:p14="http://schemas.microsoft.com/office/powerpoint/2010/main" val="2158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Canonical Correlation Analysis</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A closer look at PC1 &amp; PC2</a:t>
            </a:r>
          </a:p>
          <a:p>
            <a:pPr lvl="1"/>
            <a:r>
              <a:rPr lang="en-US" dirty="0"/>
              <a:t>Bartlett’s Chi-Squared Test:</a:t>
            </a:r>
          </a:p>
          <a:p>
            <a:pPr marL="914400" lvl="2" indent="0">
              <a:buNone/>
            </a:pPr>
            <a:endParaRPr lang="en-US" dirty="0"/>
          </a:p>
          <a:p>
            <a:pPr marL="914400" lvl="2" indent="0">
              <a:buNone/>
            </a:pPr>
            <a:endParaRPr lang="en-US" dirty="0"/>
          </a:p>
          <a:p>
            <a:pPr marL="914400" lvl="2" indent="0">
              <a:buNone/>
            </a:pPr>
            <a:endParaRPr lang="en-US" dirty="0"/>
          </a:p>
          <a:p>
            <a:pPr lvl="1"/>
            <a:r>
              <a:rPr lang="en-US" dirty="0"/>
              <a:t>Canonical Variate Adequacies :</a:t>
            </a:r>
          </a:p>
          <a:p>
            <a:pPr lvl="1"/>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303" y="2952815"/>
            <a:ext cx="4924425" cy="117157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112" y="4608143"/>
            <a:ext cx="4295775"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Mic 2-[AudioTrimmer.com]">
            <a:hlinkClick r:id="" action="ppaction://media"/>
            <a:extLst>
              <a:ext uri="{FF2B5EF4-FFF2-40B4-BE49-F238E27FC236}">
                <a16:creationId xmlns:a16="http://schemas.microsoft.com/office/drawing/2014/main" id="{79E67D77-FF7E-492B-91CD-701196663E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93677" y="6020843"/>
            <a:ext cx="609600" cy="609600"/>
          </a:xfrm>
          <a:prstGeom prst="rect">
            <a:avLst/>
          </a:prstGeom>
        </p:spPr>
      </p:pic>
    </p:spTree>
    <p:extLst>
      <p:ext uri="{BB962C8B-B14F-4D97-AF65-F5344CB8AC3E}">
        <p14:creationId xmlns:p14="http://schemas.microsoft.com/office/powerpoint/2010/main" val="399440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Canonical Correlation Analysis</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A closer look at PC1 &amp; PC2</a:t>
            </a:r>
          </a:p>
          <a:p>
            <a:pPr lvl="1"/>
            <a:r>
              <a:rPr lang="en-US" dirty="0"/>
              <a:t>Canonical Variate Coefficients:</a:t>
            </a:r>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lvl="1"/>
            <a:r>
              <a:rPr lang="en-US" dirty="0"/>
              <a:t>Canonical Communalities:</a:t>
            </a:r>
          </a:p>
          <a:p>
            <a:pPr lvl="1"/>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587" y="5370041"/>
            <a:ext cx="104108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542797" y="5635437"/>
            <a:ext cx="1039660" cy="152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470" y="2950556"/>
            <a:ext cx="6962775" cy="210502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425210" y="3865380"/>
            <a:ext cx="1039660" cy="152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02908" y="4601346"/>
            <a:ext cx="1039660" cy="152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ic 3-[AudioTrimmer.com]">
            <a:hlinkClick r:id="" action="ppaction://media"/>
            <a:extLst>
              <a:ext uri="{FF2B5EF4-FFF2-40B4-BE49-F238E27FC236}">
                <a16:creationId xmlns:a16="http://schemas.microsoft.com/office/drawing/2014/main" id="{D8D548DF-0FD2-4BEE-A642-3E0215350E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86506" y="6020167"/>
            <a:ext cx="609600" cy="609600"/>
          </a:xfrm>
          <a:prstGeom prst="rect">
            <a:avLst/>
          </a:prstGeom>
        </p:spPr>
      </p:pic>
    </p:spTree>
    <p:extLst>
      <p:ext uri="{BB962C8B-B14F-4D97-AF65-F5344CB8AC3E}">
        <p14:creationId xmlns:p14="http://schemas.microsoft.com/office/powerpoint/2010/main" val="191172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CCA</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A closer look at PC1 &amp; PC2 – Removing </a:t>
            </a:r>
            <a:r>
              <a:rPr lang="en-US" dirty="0" err="1"/>
              <a:t>average_token_length</a:t>
            </a:r>
            <a:endParaRPr lang="en-US" dirty="0"/>
          </a:p>
          <a:p>
            <a:pPr lvl="1"/>
            <a:r>
              <a:rPr lang="en-US" dirty="0"/>
              <a:t>Canonical Communalities:</a:t>
            </a:r>
          </a:p>
          <a:p>
            <a:pPr marL="914400" lvl="2" indent="0">
              <a:buNone/>
            </a:pPr>
            <a:endParaRPr lang="en-US" dirty="0"/>
          </a:p>
          <a:p>
            <a:pPr marL="914400" lvl="2" indent="0">
              <a:buNone/>
            </a:pPr>
            <a:endParaRPr lang="en-US" dirty="0"/>
          </a:p>
          <a:p>
            <a:pPr marL="914400" lvl="2" indent="0">
              <a:buNone/>
            </a:pPr>
            <a:endParaRPr lang="en-US" dirty="0"/>
          </a:p>
          <a:p>
            <a:pPr lvl="1"/>
            <a:r>
              <a:rPr lang="en-US" dirty="0"/>
              <a:t>Canonical Variate Adequacies:</a:t>
            </a:r>
          </a:p>
          <a:p>
            <a:pPr lvl="1"/>
            <a:endParaRPr lang="en-US"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15" y="3043770"/>
            <a:ext cx="104013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350" y="4629473"/>
            <a:ext cx="430530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Mic 4-[AudioTrimmer.com]">
            <a:hlinkClick r:id="" action="ppaction://media"/>
            <a:extLst>
              <a:ext uri="{FF2B5EF4-FFF2-40B4-BE49-F238E27FC236}">
                <a16:creationId xmlns:a16="http://schemas.microsoft.com/office/drawing/2014/main" id="{648D242A-8DAA-450E-8BF3-326799D0B1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83915" y="6020843"/>
            <a:ext cx="609600" cy="609600"/>
          </a:xfrm>
          <a:prstGeom prst="rect">
            <a:avLst/>
          </a:prstGeom>
        </p:spPr>
      </p:pic>
    </p:spTree>
    <p:extLst>
      <p:ext uri="{BB962C8B-B14F-4D97-AF65-F5344CB8AC3E}">
        <p14:creationId xmlns:p14="http://schemas.microsoft.com/office/powerpoint/2010/main" val="299164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CCA</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A closer look at PC1 &amp; PC2 – Removing </a:t>
            </a:r>
            <a:r>
              <a:rPr lang="en-US" dirty="0" err="1"/>
              <a:t>average_token_length</a:t>
            </a:r>
            <a:endParaRPr lang="en-US" dirty="0"/>
          </a:p>
          <a:p>
            <a:pPr lvl="1"/>
            <a:r>
              <a:rPr lang="en-US" dirty="0"/>
              <a:t>Aggregate Redundancy:</a:t>
            </a:r>
          </a:p>
          <a:p>
            <a:pPr marL="914400" lvl="2" indent="0">
              <a:buNone/>
            </a:pPr>
            <a:endParaRPr lang="en-US" dirty="0"/>
          </a:p>
          <a:p>
            <a:pPr marL="914400" lvl="2" indent="0">
              <a:buNone/>
            </a:pPr>
            <a:endParaRPr lang="en-US" dirty="0"/>
          </a:p>
          <a:p>
            <a:pPr marL="914400" lvl="2" indent="0">
              <a:buNone/>
            </a:pPr>
            <a:endParaRPr lang="en-US" dirty="0"/>
          </a:p>
          <a:p>
            <a:pPr lvl="1"/>
            <a:r>
              <a:rPr lang="en-US" dirty="0"/>
              <a:t>Cross Loadings:</a:t>
            </a:r>
          </a:p>
          <a:p>
            <a:pPr lvl="1"/>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563" y="3104628"/>
            <a:ext cx="39528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7938" y="4489990"/>
            <a:ext cx="709612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486407" y="5112708"/>
            <a:ext cx="1039660" cy="152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98933" y="5739008"/>
            <a:ext cx="1039660" cy="152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c 5-[AudioTrimmer.com]">
            <a:hlinkClick r:id="" action="ppaction://media"/>
            <a:extLst>
              <a:ext uri="{FF2B5EF4-FFF2-40B4-BE49-F238E27FC236}">
                <a16:creationId xmlns:a16="http://schemas.microsoft.com/office/drawing/2014/main" id="{2C7C31DD-A4EA-4931-AB74-BCA1A8A21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62098" y="6020843"/>
            <a:ext cx="609600" cy="609600"/>
          </a:xfrm>
          <a:prstGeom prst="rect">
            <a:avLst/>
          </a:prstGeom>
        </p:spPr>
      </p:pic>
    </p:spTree>
    <p:extLst>
      <p:ext uri="{BB962C8B-B14F-4D97-AF65-F5344CB8AC3E}">
        <p14:creationId xmlns:p14="http://schemas.microsoft.com/office/powerpoint/2010/main" val="23701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CCA</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PC1 &amp; PC2 – Another way to look at it</a:t>
            </a:r>
          </a:p>
          <a:p>
            <a:pPr marL="914400" lvl="2" indent="0">
              <a:buNone/>
            </a:pPr>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074" y="2605413"/>
            <a:ext cx="5428197" cy="4070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Mic 6-[AudioTrimmer.com]">
            <a:hlinkClick r:id="" action="ppaction://media"/>
            <a:extLst>
              <a:ext uri="{FF2B5EF4-FFF2-40B4-BE49-F238E27FC236}">
                <a16:creationId xmlns:a16="http://schemas.microsoft.com/office/drawing/2014/main" id="{A44469D3-2679-4304-9A9E-172FD37CEB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93677" y="6020843"/>
            <a:ext cx="609600" cy="609600"/>
          </a:xfrm>
          <a:prstGeom prst="rect">
            <a:avLst/>
          </a:prstGeom>
        </p:spPr>
      </p:pic>
    </p:spTree>
    <p:extLst>
      <p:ext uri="{BB962C8B-B14F-4D97-AF65-F5344CB8AC3E}">
        <p14:creationId xmlns:p14="http://schemas.microsoft.com/office/powerpoint/2010/main" val="1999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CCA</a:t>
            </a:r>
          </a:p>
        </p:txBody>
      </p:sp>
      <p:sp>
        <p:nvSpPr>
          <p:cNvPr id="3" name="Content Placeholder 2">
            <a:extLst>
              <a:ext uri="{FF2B5EF4-FFF2-40B4-BE49-F238E27FC236}">
                <a16:creationId xmlns:a16="http://schemas.microsoft.com/office/drawing/2014/main" id="{F5E49E17-2985-4810-A4A0-9EF412B51DFA}"/>
              </a:ext>
            </a:extLst>
          </p:cNvPr>
          <p:cNvSpPr>
            <a:spLocks noGrp="1"/>
          </p:cNvSpPr>
          <p:nvPr>
            <p:ph idx="1"/>
          </p:nvPr>
        </p:nvSpPr>
        <p:spPr>
          <a:xfrm>
            <a:off x="1129902" y="2268862"/>
            <a:ext cx="10168575" cy="4056781"/>
          </a:xfrm>
        </p:spPr>
        <p:txBody>
          <a:bodyPr/>
          <a:lstStyle/>
          <a:p>
            <a:r>
              <a:rPr lang="en-US" dirty="0"/>
              <a:t>Takeaways</a:t>
            </a:r>
          </a:p>
          <a:p>
            <a:pPr lvl="1"/>
            <a:r>
              <a:rPr lang="en-US" dirty="0" err="1"/>
              <a:t>Average_token_length</a:t>
            </a:r>
            <a:r>
              <a:rPr lang="en-US" dirty="0"/>
              <a:t> seems misplaced in PC1 and could be removed</a:t>
            </a:r>
          </a:p>
          <a:p>
            <a:pPr lvl="1"/>
            <a:r>
              <a:rPr lang="en-US" dirty="0"/>
              <a:t>Based upon the aggregate redundancies, there appears to be no predictive relationship between the principal components, other than PC1 and PC2</a:t>
            </a:r>
          </a:p>
          <a:p>
            <a:pPr lvl="1"/>
            <a:r>
              <a:rPr lang="en-US" dirty="0"/>
              <a:t>There is a moderate to strong correlation between PC1 and PC2, suggesting one could be removed. The redundancy coefficient is greater for PC2, so is the likely candidate.</a:t>
            </a:r>
          </a:p>
          <a:p>
            <a:pPr lvl="1"/>
            <a:r>
              <a:rPr lang="en-US" dirty="0" err="1"/>
              <a:t>Rate_positive_words</a:t>
            </a:r>
            <a:r>
              <a:rPr lang="en-US" dirty="0"/>
              <a:t> and rate_ </a:t>
            </a:r>
            <a:r>
              <a:rPr lang="en-US" dirty="0" err="1"/>
              <a:t>negative_words</a:t>
            </a:r>
            <a:r>
              <a:rPr lang="en-US" dirty="0"/>
              <a:t> are nearly perfectly inversely correlated. The correlation matrix shows this as well. This suggests that one or the other could be removed.</a:t>
            </a:r>
          </a:p>
          <a:p>
            <a:pPr lvl="1"/>
            <a:endParaRPr 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950" y="5056666"/>
            <a:ext cx="418147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75123" y="5705605"/>
            <a:ext cx="1315233" cy="194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ic 7-[AudioTrimmer.com]">
            <a:hlinkClick r:id="" action="ppaction://media"/>
            <a:extLst>
              <a:ext uri="{FF2B5EF4-FFF2-40B4-BE49-F238E27FC236}">
                <a16:creationId xmlns:a16="http://schemas.microsoft.com/office/drawing/2014/main" id="{BEAFF0E0-61BE-4A19-A2E8-789B8E9670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93677" y="6020843"/>
            <a:ext cx="609600" cy="609600"/>
          </a:xfrm>
          <a:prstGeom prst="rect">
            <a:avLst/>
          </a:prstGeom>
        </p:spPr>
      </p:pic>
    </p:spTree>
    <p:extLst>
      <p:ext uri="{BB962C8B-B14F-4D97-AF65-F5344CB8AC3E}">
        <p14:creationId xmlns:p14="http://schemas.microsoft.com/office/powerpoint/2010/main" val="406712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0EC8E-BB11-4337-96D0-6E678055B21F}"/>
              </a:ext>
            </a:extLst>
          </p:cNvPr>
          <p:cNvSpPr>
            <a:spLocks noGrp="1"/>
          </p:cNvSpPr>
          <p:nvPr>
            <p:ph type="title"/>
          </p:nvPr>
        </p:nvSpPr>
        <p:spPr>
          <a:xfrm>
            <a:off x="1154954" y="2677645"/>
            <a:ext cx="4521227" cy="2283824"/>
          </a:xfrm>
        </p:spPr>
        <p:txBody>
          <a:bodyPr/>
          <a:lstStyle/>
          <a:p>
            <a:r>
              <a:rPr lang="en-US" dirty="0"/>
              <a:t>Correspondence Analysis</a:t>
            </a:r>
          </a:p>
        </p:txBody>
      </p:sp>
      <p:sp>
        <p:nvSpPr>
          <p:cNvPr id="13" name="Text Placeholder 2">
            <a:extLst>
              <a:ext uri="{FF2B5EF4-FFF2-40B4-BE49-F238E27FC236}">
                <a16:creationId xmlns:a16="http://schemas.microsoft.com/office/drawing/2014/main" id="{434F882E-4E33-4E09-89D5-54D5562A5E31}"/>
              </a:ext>
            </a:extLst>
          </p:cNvPr>
          <p:cNvSpPr>
            <a:spLocks noGrp="1"/>
          </p:cNvSpPr>
          <p:nvPr>
            <p:ph type="body" idx="1"/>
          </p:nvPr>
        </p:nvSpPr>
        <p:spPr/>
        <p:txBody>
          <a:bodyPr/>
          <a:lstStyle/>
          <a:p>
            <a:r>
              <a:rPr lang="en-US" dirty="0">
                <a:solidFill>
                  <a:schemeClr val="accent1">
                    <a:lumMod val="75000"/>
                  </a:schemeClr>
                </a:solidFill>
              </a:rPr>
              <a:t>Relationship between categorical variables</a:t>
            </a:r>
          </a:p>
        </p:txBody>
      </p:sp>
    </p:spTree>
    <p:extLst>
      <p:ext uri="{BB962C8B-B14F-4D97-AF65-F5344CB8AC3E}">
        <p14:creationId xmlns:p14="http://schemas.microsoft.com/office/powerpoint/2010/main" val="171502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999C-A65D-4A3C-BDE6-70CCFA65100A}"/>
              </a:ext>
            </a:extLst>
          </p:cNvPr>
          <p:cNvSpPr>
            <a:spLocks noGrp="1"/>
          </p:cNvSpPr>
          <p:nvPr>
            <p:ph type="title"/>
          </p:nvPr>
        </p:nvSpPr>
        <p:spPr/>
        <p:txBody>
          <a:bodyPr/>
          <a:lstStyle/>
          <a:p>
            <a:r>
              <a:rPr lang="en-US" dirty="0"/>
              <a:t>Correspondence Analysis</a:t>
            </a:r>
          </a:p>
        </p:txBody>
      </p:sp>
      <p:pic>
        <p:nvPicPr>
          <p:cNvPr id="6" name="Picture 5"/>
          <p:cNvPicPr>
            <a:picLocks noChangeAspect="1"/>
          </p:cNvPicPr>
          <p:nvPr/>
        </p:nvPicPr>
        <p:blipFill>
          <a:blip r:embed="rId5"/>
          <a:stretch>
            <a:fillRect/>
          </a:stretch>
        </p:blipFill>
        <p:spPr>
          <a:xfrm>
            <a:off x="443751" y="2368738"/>
            <a:ext cx="4294095" cy="3798980"/>
          </a:xfrm>
          <a:prstGeom prst="rect">
            <a:avLst/>
          </a:prstGeom>
        </p:spPr>
      </p:pic>
      <p:pic>
        <p:nvPicPr>
          <p:cNvPr id="9" name="Picture 8"/>
          <p:cNvPicPr>
            <a:picLocks noChangeAspect="1"/>
          </p:cNvPicPr>
          <p:nvPr/>
        </p:nvPicPr>
        <p:blipFill>
          <a:blip r:embed="rId6"/>
          <a:stretch>
            <a:fillRect/>
          </a:stretch>
        </p:blipFill>
        <p:spPr>
          <a:xfrm>
            <a:off x="7852800" y="2367702"/>
            <a:ext cx="3962682" cy="3800016"/>
          </a:xfrm>
          <a:prstGeom prst="rect">
            <a:avLst/>
          </a:prstGeom>
        </p:spPr>
      </p:pic>
      <p:sp>
        <p:nvSpPr>
          <p:cNvPr id="10" name="Content Placeholder 2">
            <a:extLst>
              <a:ext uri="{FF2B5EF4-FFF2-40B4-BE49-F238E27FC236}">
                <a16:creationId xmlns:a16="http://schemas.microsoft.com/office/drawing/2014/main" id="{C7942BFB-ED03-43CB-B1D0-0B4613945FCD}"/>
              </a:ext>
            </a:extLst>
          </p:cNvPr>
          <p:cNvSpPr>
            <a:spLocks noGrp="1"/>
          </p:cNvSpPr>
          <p:nvPr>
            <p:ph idx="1"/>
          </p:nvPr>
        </p:nvSpPr>
        <p:spPr>
          <a:xfrm>
            <a:off x="1154954" y="6217022"/>
            <a:ext cx="2151529" cy="528918"/>
          </a:xfrm>
        </p:spPr>
        <p:txBody>
          <a:bodyPr>
            <a:normAutofit/>
          </a:bodyPr>
          <a:lstStyle/>
          <a:p>
            <a:pPr algn="ctr"/>
            <a:r>
              <a:rPr lang="en-US" sz="1600" dirty="0"/>
              <a:t>Association Plot</a:t>
            </a:r>
          </a:p>
        </p:txBody>
      </p:sp>
      <p:sp>
        <p:nvSpPr>
          <p:cNvPr id="11" name="Content Placeholder 2">
            <a:extLst>
              <a:ext uri="{FF2B5EF4-FFF2-40B4-BE49-F238E27FC236}">
                <a16:creationId xmlns:a16="http://schemas.microsoft.com/office/drawing/2014/main" id="{C7942BFB-ED03-43CB-B1D0-0B4613945FCD}"/>
              </a:ext>
            </a:extLst>
          </p:cNvPr>
          <p:cNvSpPr txBox="1">
            <a:spLocks/>
          </p:cNvSpPr>
          <p:nvPr/>
        </p:nvSpPr>
        <p:spPr>
          <a:xfrm>
            <a:off x="8876390" y="6217022"/>
            <a:ext cx="2079954" cy="3047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a:r>
              <a:rPr lang="en-US" sz="1600" dirty="0"/>
              <a:t>CA Plot</a:t>
            </a:r>
          </a:p>
        </p:txBody>
      </p:sp>
      <p:sp>
        <p:nvSpPr>
          <p:cNvPr id="4" name="TextBox 3"/>
          <p:cNvSpPr txBox="1"/>
          <p:nvPr/>
        </p:nvSpPr>
        <p:spPr>
          <a:xfrm>
            <a:off x="4581236" y="3099216"/>
            <a:ext cx="3168073" cy="2062103"/>
          </a:xfrm>
          <a:prstGeom prst="rect">
            <a:avLst/>
          </a:prstGeom>
          <a:noFill/>
        </p:spPr>
        <p:txBody>
          <a:bodyPr wrap="square" rtlCol="0">
            <a:spAutoFit/>
          </a:bodyPr>
          <a:lstStyle/>
          <a:p>
            <a:r>
              <a:rPr lang="en-US" sz="1600" b="1" dirty="0"/>
              <a:t>Day of Week – Data Channel</a:t>
            </a:r>
          </a:p>
          <a:p>
            <a:endParaRPr lang="en-US" sz="1600" dirty="0"/>
          </a:p>
          <a:p>
            <a:pPr algn="ctr"/>
            <a:r>
              <a:rPr lang="en-US" sz="1600" dirty="0"/>
              <a:t>Monday – Lifestyle</a:t>
            </a:r>
          </a:p>
          <a:p>
            <a:pPr algn="ctr"/>
            <a:r>
              <a:rPr lang="en-US" sz="1600" dirty="0"/>
              <a:t>Tuesday – Entertainment</a:t>
            </a:r>
          </a:p>
          <a:p>
            <a:pPr algn="ctr"/>
            <a:r>
              <a:rPr lang="en-US" sz="1600" dirty="0"/>
              <a:t>Wednesday – Business</a:t>
            </a:r>
          </a:p>
          <a:p>
            <a:pPr algn="ctr"/>
            <a:r>
              <a:rPr lang="en-US" sz="1600" dirty="0"/>
              <a:t>Thursday – Social Media</a:t>
            </a:r>
          </a:p>
          <a:p>
            <a:pPr algn="ctr"/>
            <a:r>
              <a:rPr lang="en-US" sz="1600" dirty="0"/>
              <a:t>Friday – Technology</a:t>
            </a:r>
          </a:p>
          <a:p>
            <a:pPr algn="ctr"/>
            <a:r>
              <a:rPr lang="en-US" sz="1600" dirty="0"/>
              <a:t>Saturday – World News</a:t>
            </a:r>
          </a:p>
        </p:txBody>
      </p:sp>
      <p:pic>
        <p:nvPicPr>
          <p:cNvPr id="5" name="Samiyah Voice-[AudioTrimmer.com]">
            <a:hlinkClick r:id="" action="ppaction://media"/>
            <a:extLst>
              <a:ext uri="{FF2B5EF4-FFF2-40B4-BE49-F238E27FC236}">
                <a16:creationId xmlns:a16="http://schemas.microsoft.com/office/drawing/2014/main" id="{C4EFADC7-3DE7-44EC-A001-7357384E8A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05882" y="6136340"/>
            <a:ext cx="609600" cy="609600"/>
          </a:xfrm>
          <a:prstGeom prst="rect">
            <a:avLst/>
          </a:prstGeom>
        </p:spPr>
      </p:pic>
    </p:spTree>
    <p:extLst>
      <p:ext uri="{BB962C8B-B14F-4D97-AF65-F5344CB8AC3E}">
        <p14:creationId xmlns:p14="http://schemas.microsoft.com/office/powerpoint/2010/main" val="244648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0EC8E-BB11-4337-96D0-6E678055B21F}"/>
              </a:ext>
            </a:extLst>
          </p:cNvPr>
          <p:cNvSpPr>
            <a:spLocks noGrp="1"/>
          </p:cNvSpPr>
          <p:nvPr>
            <p:ph type="title"/>
          </p:nvPr>
        </p:nvSpPr>
        <p:spPr>
          <a:xfrm>
            <a:off x="1098970" y="2287088"/>
            <a:ext cx="4521227" cy="2283824"/>
          </a:xfrm>
        </p:spPr>
        <p:txBody>
          <a:bodyPr/>
          <a:lstStyle/>
          <a:p>
            <a:r>
              <a:rPr lang="en-US" dirty="0"/>
              <a:t>RANDOM FOREST</a:t>
            </a:r>
          </a:p>
        </p:txBody>
      </p:sp>
      <p:sp>
        <p:nvSpPr>
          <p:cNvPr id="13" name="Text Placeholder 2">
            <a:extLst>
              <a:ext uri="{FF2B5EF4-FFF2-40B4-BE49-F238E27FC236}">
                <a16:creationId xmlns:a16="http://schemas.microsoft.com/office/drawing/2014/main" id="{434F882E-4E33-4E09-89D5-54D5562A5E31}"/>
              </a:ext>
            </a:extLst>
          </p:cNvPr>
          <p:cNvSpPr>
            <a:spLocks noGrp="1"/>
          </p:cNvSpPr>
          <p:nvPr>
            <p:ph type="body" idx="1"/>
          </p:nvPr>
        </p:nvSpPr>
        <p:spPr>
          <a:xfrm>
            <a:off x="6895559" y="2287088"/>
            <a:ext cx="3757545" cy="2283824"/>
          </a:xfrm>
        </p:spPr>
        <p:txBody>
          <a:bodyPr/>
          <a:lstStyle/>
          <a:p>
            <a:r>
              <a:rPr lang="en-US" dirty="0">
                <a:solidFill>
                  <a:schemeClr val="accent1">
                    <a:lumMod val="75000"/>
                  </a:schemeClr>
                </a:solidFill>
              </a:rPr>
              <a:t>Classifying and predicting popularity</a:t>
            </a:r>
          </a:p>
        </p:txBody>
      </p:sp>
    </p:spTree>
    <p:extLst>
      <p:ext uri="{BB962C8B-B14F-4D97-AF65-F5344CB8AC3E}">
        <p14:creationId xmlns:p14="http://schemas.microsoft.com/office/powerpoint/2010/main" val="147953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C75B33-8B9C-4C30-B69D-6F21F9FFF7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7733D14-EF47-47BB-93CA-C498A30E0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7C8D7967-7E76-49C0-8910-644CD2B54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5" name="Picture 4" descr="A close up of a device&#10;&#10;Description generated with high confidence">
            <a:extLst>
              <a:ext uri="{FF2B5EF4-FFF2-40B4-BE49-F238E27FC236}">
                <a16:creationId xmlns:a16="http://schemas.microsoft.com/office/drawing/2014/main" id="{9CC660BF-5B59-43E6-AE9C-E33BDC82A1A9}"/>
              </a:ext>
            </a:extLst>
          </p:cNvPr>
          <p:cNvPicPr>
            <a:picLocks noChangeAspect="1"/>
          </p:cNvPicPr>
          <p:nvPr/>
        </p:nvPicPr>
        <p:blipFill rotWithShape="1">
          <a:blip r:embed="rId4"/>
          <a:srcRect l="3461" r="22313" b="1"/>
          <a:stretch/>
        </p:blipFill>
        <p:spPr>
          <a:xfrm>
            <a:off x="5194607" y="803751"/>
            <a:ext cx="6391533" cy="5250498"/>
          </a:xfrm>
          <a:prstGeom prst="rect">
            <a:avLst/>
          </a:prstGeom>
        </p:spPr>
      </p:pic>
      <p:sp>
        <p:nvSpPr>
          <p:cNvPr id="19" name="Rectangle 1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973668"/>
            <a:ext cx="2942210" cy="1020232"/>
          </a:xfrm>
        </p:spPr>
        <p:txBody>
          <a:bodyPr>
            <a:normAutofit/>
          </a:bodyPr>
          <a:lstStyle/>
          <a:p>
            <a:r>
              <a:rPr lang="en-US" dirty="0"/>
              <a:t>DATASET</a:t>
            </a:r>
          </a:p>
        </p:txBody>
      </p:sp>
      <p:sp>
        <p:nvSpPr>
          <p:cNvPr id="3" name="Content Placeholder 2"/>
          <p:cNvSpPr>
            <a:spLocks noGrp="1"/>
          </p:cNvSpPr>
          <p:nvPr>
            <p:ph idx="1"/>
          </p:nvPr>
        </p:nvSpPr>
        <p:spPr>
          <a:xfrm>
            <a:off x="1154955" y="2120900"/>
            <a:ext cx="3133726" cy="3898900"/>
          </a:xfrm>
        </p:spPr>
        <p:txBody>
          <a:bodyPr>
            <a:normAutofit/>
          </a:bodyPr>
          <a:lstStyle/>
          <a:p>
            <a:r>
              <a:rPr lang="en-US" dirty="0">
                <a:solidFill>
                  <a:schemeClr val="bg1"/>
                </a:solidFill>
              </a:rPr>
              <a:t>39,737 0nline news items from Mashable</a:t>
            </a:r>
          </a:p>
          <a:p>
            <a:r>
              <a:rPr lang="en-US" dirty="0">
                <a:solidFill>
                  <a:schemeClr val="bg1"/>
                </a:solidFill>
              </a:rPr>
              <a:t>61 attributes</a:t>
            </a:r>
          </a:p>
          <a:p>
            <a:pPr lvl="1"/>
            <a:r>
              <a:rPr lang="en-US" dirty="0">
                <a:solidFill>
                  <a:schemeClr val="bg1"/>
                </a:solidFill>
              </a:rPr>
              <a:t>46 numerical</a:t>
            </a:r>
          </a:p>
          <a:p>
            <a:pPr lvl="1"/>
            <a:r>
              <a:rPr lang="en-US" dirty="0">
                <a:solidFill>
                  <a:schemeClr val="bg1"/>
                </a:solidFill>
              </a:rPr>
              <a:t>14 categorical</a:t>
            </a:r>
          </a:p>
          <a:p>
            <a:r>
              <a:rPr lang="en-US" dirty="0">
                <a:solidFill>
                  <a:schemeClr val="bg1"/>
                </a:solidFill>
              </a:rPr>
              <a:t>No missing values</a:t>
            </a:r>
          </a:p>
          <a:p>
            <a:r>
              <a:rPr lang="en-US" u="sng" dirty="0">
                <a:solidFill>
                  <a:schemeClr val="bg1"/>
                </a:solidFill>
              </a:rPr>
              <a:t>TARGET VARIABLE</a:t>
            </a:r>
            <a:r>
              <a:rPr lang="en-US" dirty="0">
                <a:solidFill>
                  <a:schemeClr val="bg1"/>
                </a:solidFill>
              </a:rPr>
              <a:t>:</a:t>
            </a:r>
          </a:p>
          <a:p>
            <a:pPr lvl="1"/>
            <a:r>
              <a:rPr lang="en-US" dirty="0">
                <a:solidFill>
                  <a:schemeClr val="bg1"/>
                </a:solidFill>
              </a:rPr>
              <a:t>Number of article shares</a:t>
            </a:r>
          </a:p>
        </p:txBody>
      </p:sp>
      <p:sp>
        <p:nvSpPr>
          <p:cNvPr id="18" name="Rectangle 17">
            <a:extLst>
              <a:ext uri="{FF2B5EF4-FFF2-40B4-BE49-F238E27FC236}">
                <a16:creationId xmlns:a16="http://schemas.microsoft.com/office/drawing/2014/main" id="{4509A1F7-4ED4-4194-91CB-7F41506EFAAE}"/>
              </a:ext>
            </a:extLst>
          </p:cNvPr>
          <p:cNvSpPr/>
          <p:nvPr/>
        </p:nvSpPr>
        <p:spPr>
          <a:xfrm>
            <a:off x="943422" y="5658377"/>
            <a:ext cx="7417891" cy="400110"/>
          </a:xfrm>
          <a:prstGeom prst="rect">
            <a:avLst/>
          </a:prstGeom>
        </p:spPr>
        <p:txBody>
          <a:bodyPr wrap="square">
            <a:spAutoFit/>
          </a:bodyPr>
          <a:lstStyle/>
          <a:p>
            <a:r>
              <a:rPr lang="en-US" sz="2000" dirty="0">
                <a:solidFill>
                  <a:schemeClr val="bg1"/>
                </a:solidFill>
              </a:rPr>
              <a:t>Fernandes et al., 2015</a:t>
            </a:r>
          </a:p>
        </p:txBody>
      </p:sp>
    </p:spTree>
    <p:extLst>
      <p:ext uri="{BB962C8B-B14F-4D97-AF65-F5344CB8AC3E}">
        <p14:creationId xmlns:p14="http://schemas.microsoft.com/office/powerpoint/2010/main" val="3723914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7BC106-0602-4735-A3E7-29D2D157096C}"/>
              </a:ext>
            </a:extLst>
          </p:cNvPr>
          <p:cNvPicPr>
            <a:picLocks noChangeAspect="1"/>
          </p:cNvPicPr>
          <p:nvPr/>
        </p:nvPicPr>
        <p:blipFill rotWithShape="1">
          <a:blip r:embed="rId3"/>
          <a:srcRect t="6107"/>
          <a:stretch/>
        </p:blipFill>
        <p:spPr>
          <a:xfrm>
            <a:off x="4095750" y="2296886"/>
            <a:ext cx="8096250" cy="4561114"/>
          </a:xfrm>
          <a:prstGeom prst="rect">
            <a:avLst/>
          </a:prstGeom>
        </p:spPr>
      </p:pic>
      <p:sp>
        <p:nvSpPr>
          <p:cNvPr id="2" name="Title 1">
            <a:extLst>
              <a:ext uri="{FF2B5EF4-FFF2-40B4-BE49-F238E27FC236}">
                <a16:creationId xmlns:a16="http://schemas.microsoft.com/office/drawing/2014/main" id="{3D2A7FCF-9328-4017-8A5D-3398C2105D6E}"/>
              </a:ext>
            </a:extLst>
          </p:cNvPr>
          <p:cNvSpPr>
            <a:spLocks noGrp="1"/>
          </p:cNvSpPr>
          <p:nvPr>
            <p:ph type="title"/>
          </p:nvPr>
        </p:nvSpPr>
        <p:spPr/>
        <p:txBody>
          <a:bodyPr/>
          <a:lstStyle/>
          <a:p>
            <a:r>
              <a:rPr lang="en-US" dirty="0"/>
              <a:t>DECISION TREE &amp; RANDOM FOREST</a:t>
            </a:r>
          </a:p>
        </p:txBody>
      </p:sp>
      <p:sp>
        <p:nvSpPr>
          <p:cNvPr id="6" name="Rectangle 5">
            <a:extLst>
              <a:ext uri="{FF2B5EF4-FFF2-40B4-BE49-F238E27FC236}">
                <a16:creationId xmlns:a16="http://schemas.microsoft.com/office/drawing/2014/main" id="{4BF2DD32-BA68-4189-A147-3C1E43172A46}"/>
              </a:ext>
            </a:extLst>
          </p:cNvPr>
          <p:cNvSpPr/>
          <p:nvPr/>
        </p:nvSpPr>
        <p:spPr>
          <a:xfrm>
            <a:off x="4234543" y="2525486"/>
            <a:ext cx="1349828" cy="391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AC8B3A1-23D7-4EFE-843B-89434E70F4CE}"/>
              </a:ext>
            </a:extLst>
          </p:cNvPr>
          <p:cNvSpPr>
            <a:spLocks noGrp="1"/>
          </p:cNvSpPr>
          <p:nvPr>
            <p:ph idx="1"/>
          </p:nvPr>
        </p:nvSpPr>
        <p:spPr>
          <a:xfrm>
            <a:off x="268547" y="2403966"/>
            <a:ext cx="4941046" cy="2537460"/>
          </a:xfrm>
        </p:spPr>
        <p:txBody>
          <a:bodyPr/>
          <a:lstStyle/>
          <a:p>
            <a:r>
              <a:rPr lang="en-US" b="1" dirty="0"/>
              <a:t>Ensemble methods</a:t>
            </a:r>
            <a:r>
              <a:rPr lang="en-US" dirty="0"/>
              <a:t>: combine multiple models into one usually more accurate than the best of its components</a:t>
            </a:r>
          </a:p>
          <a:p>
            <a:r>
              <a:rPr lang="en-US" dirty="0"/>
              <a:t>Assuming that different group of students know different parts of the problem, would you agree on the majority vote/highly confident people to answer a question?</a:t>
            </a:r>
          </a:p>
        </p:txBody>
      </p:sp>
      <p:sp>
        <p:nvSpPr>
          <p:cNvPr id="7" name="Rectangle 6">
            <a:extLst>
              <a:ext uri="{FF2B5EF4-FFF2-40B4-BE49-F238E27FC236}">
                <a16:creationId xmlns:a16="http://schemas.microsoft.com/office/drawing/2014/main" id="{83EC9BB9-C3A7-4FBC-A073-A4F9BEF11B99}"/>
              </a:ext>
            </a:extLst>
          </p:cNvPr>
          <p:cNvSpPr/>
          <p:nvPr/>
        </p:nvSpPr>
        <p:spPr>
          <a:xfrm>
            <a:off x="0" y="6518283"/>
            <a:ext cx="6096000" cy="261610"/>
          </a:xfrm>
          <a:prstGeom prst="rect">
            <a:avLst/>
          </a:prstGeom>
        </p:spPr>
        <p:txBody>
          <a:bodyPr wrap="square">
            <a:spAutoFit/>
          </a:bodyPr>
          <a:lstStyle/>
          <a:p>
            <a:r>
              <a:rPr lang="en-US" sz="1100" dirty="0"/>
              <a:t>Leo </a:t>
            </a:r>
            <a:r>
              <a:rPr lang="en-US" sz="1100" dirty="0" err="1"/>
              <a:t>Breiman</a:t>
            </a:r>
            <a:r>
              <a:rPr lang="en-US" sz="1100" dirty="0"/>
              <a:t>: https://www.stat.berkeley.edu/~breiman/randomforest2001.pdf</a:t>
            </a:r>
          </a:p>
        </p:txBody>
      </p:sp>
      <p:pic>
        <p:nvPicPr>
          <p:cNvPr id="8" name="Picture 7">
            <a:extLst>
              <a:ext uri="{FF2B5EF4-FFF2-40B4-BE49-F238E27FC236}">
                <a16:creationId xmlns:a16="http://schemas.microsoft.com/office/drawing/2014/main" id="{E981B1BD-8D05-433D-8A3B-5AB61D504EE5}"/>
              </a:ext>
            </a:extLst>
          </p:cNvPr>
          <p:cNvPicPr>
            <a:picLocks noChangeAspect="1"/>
          </p:cNvPicPr>
          <p:nvPr/>
        </p:nvPicPr>
        <p:blipFill rotWithShape="1">
          <a:blip r:embed="rId4"/>
          <a:srcRect t="19643" b="4259"/>
          <a:stretch/>
        </p:blipFill>
        <p:spPr>
          <a:xfrm>
            <a:off x="1089799" y="4758612"/>
            <a:ext cx="3016810" cy="1880532"/>
          </a:xfrm>
          <a:prstGeom prst="rect">
            <a:avLst/>
          </a:prstGeom>
        </p:spPr>
      </p:pic>
    </p:spTree>
    <p:extLst>
      <p:ext uri="{BB962C8B-B14F-4D97-AF65-F5344CB8AC3E}">
        <p14:creationId xmlns:p14="http://schemas.microsoft.com/office/powerpoint/2010/main" val="2412214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FCF-9328-4017-8A5D-3398C2105D6E}"/>
              </a:ext>
            </a:extLst>
          </p:cNvPr>
          <p:cNvSpPr>
            <a:spLocks noGrp="1"/>
          </p:cNvSpPr>
          <p:nvPr>
            <p:ph type="title"/>
          </p:nvPr>
        </p:nvSpPr>
        <p:spPr/>
        <p:txBody>
          <a:bodyPr/>
          <a:lstStyle/>
          <a:p>
            <a:r>
              <a:rPr lang="en-US" dirty="0"/>
              <a:t>DECISION TREE &amp; RANDOM FOREST</a:t>
            </a:r>
          </a:p>
        </p:txBody>
      </p:sp>
      <p:pic>
        <p:nvPicPr>
          <p:cNvPr id="6" name="Picture 5">
            <a:extLst>
              <a:ext uri="{FF2B5EF4-FFF2-40B4-BE49-F238E27FC236}">
                <a16:creationId xmlns:a16="http://schemas.microsoft.com/office/drawing/2014/main" id="{9AB5AAD4-9E12-4C6D-85EF-CD52EE3BF2C9}"/>
              </a:ext>
            </a:extLst>
          </p:cNvPr>
          <p:cNvPicPr/>
          <p:nvPr/>
        </p:nvPicPr>
        <p:blipFill rotWithShape="1">
          <a:blip r:embed="rId3"/>
          <a:srcRect l="10094" t="13690" r="38220" b="16444"/>
          <a:stretch/>
        </p:blipFill>
        <p:spPr>
          <a:xfrm>
            <a:off x="620485" y="4748856"/>
            <a:ext cx="3385457" cy="2109144"/>
          </a:xfrm>
          <a:prstGeom prst="rect">
            <a:avLst/>
          </a:prstGeom>
        </p:spPr>
      </p:pic>
      <p:pic>
        <p:nvPicPr>
          <p:cNvPr id="7" name="Picture 6">
            <a:extLst>
              <a:ext uri="{FF2B5EF4-FFF2-40B4-BE49-F238E27FC236}">
                <a16:creationId xmlns:a16="http://schemas.microsoft.com/office/drawing/2014/main" id="{A73A153F-09F0-43D6-98B1-D6A95C3FF6D5}"/>
              </a:ext>
            </a:extLst>
          </p:cNvPr>
          <p:cNvPicPr/>
          <p:nvPr/>
        </p:nvPicPr>
        <p:blipFill rotWithShape="1">
          <a:blip r:embed="rId4"/>
          <a:srcRect l="12075" t="13286" r="3212" b="16846"/>
          <a:stretch/>
        </p:blipFill>
        <p:spPr>
          <a:xfrm>
            <a:off x="4185171" y="4675759"/>
            <a:ext cx="3821657" cy="2182241"/>
          </a:xfrm>
          <a:prstGeom prst="rect">
            <a:avLst/>
          </a:prstGeom>
        </p:spPr>
      </p:pic>
      <p:pic>
        <p:nvPicPr>
          <p:cNvPr id="8" name="Picture 7">
            <a:extLst>
              <a:ext uri="{FF2B5EF4-FFF2-40B4-BE49-F238E27FC236}">
                <a16:creationId xmlns:a16="http://schemas.microsoft.com/office/drawing/2014/main" id="{52D369D4-FF16-450F-BDDC-3C98877837E8}"/>
              </a:ext>
            </a:extLst>
          </p:cNvPr>
          <p:cNvPicPr/>
          <p:nvPr/>
        </p:nvPicPr>
        <p:blipFill rotWithShape="1">
          <a:blip r:embed="rId5"/>
          <a:srcRect l="10341" t="10746" r="4945" b="16996"/>
          <a:stretch/>
        </p:blipFill>
        <p:spPr>
          <a:xfrm>
            <a:off x="7991889" y="4523895"/>
            <a:ext cx="4200111" cy="2334105"/>
          </a:xfrm>
          <a:prstGeom prst="rect">
            <a:avLst/>
          </a:prstGeom>
        </p:spPr>
      </p:pic>
      <p:pic>
        <p:nvPicPr>
          <p:cNvPr id="10" name="Picture 9">
            <a:extLst>
              <a:ext uri="{FF2B5EF4-FFF2-40B4-BE49-F238E27FC236}">
                <a16:creationId xmlns:a16="http://schemas.microsoft.com/office/drawing/2014/main" id="{4A0695DA-D9D3-4811-9DD6-91BF21DB9227}"/>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66000"/>
                    </a14:imgEffect>
                    <a14:imgEffect>
                      <a14:brightnessContrast bright="40000" contrast="-40000"/>
                    </a14:imgEffect>
                  </a14:imgLayer>
                </a14:imgProps>
              </a:ext>
            </a:extLst>
          </a:blip>
          <a:srcRect l="17925" t="20294" r="17925" b="12023"/>
          <a:stretch/>
        </p:blipFill>
        <p:spPr>
          <a:xfrm>
            <a:off x="5809785" y="3189515"/>
            <a:ext cx="2569082" cy="1212460"/>
          </a:xfrm>
          <a:prstGeom prst="rect">
            <a:avLst/>
          </a:prstGeom>
        </p:spPr>
      </p:pic>
      <p:sp>
        <p:nvSpPr>
          <p:cNvPr id="13" name="Content Placeholder 2">
            <a:extLst>
              <a:ext uri="{FF2B5EF4-FFF2-40B4-BE49-F238E27FC236}">
                <a16:creationId xmlns:a16="http://schemas.microsoft.com/office/drawing/2014/main" id="{91754348-78A2-4477-A57A-9DCB8F652053}"/>
              </a:ext>
            </a:extLst>
          </p:cNvPr>
          <p:cNvSpPr>
            <a:spLocks noGrp="1"/>
          </p:cNvSpPr>
          <p:nvPr>
            <p:ph idx="1"/>
          </p:nvPr>
        </p:nvSpPr>
        <p:spPr>
          <a:xfrm>
            <a:off x="1154954" y="2603500"/>
            <a:ext cx="6657705" cy="3416300"/>
          </a:xfrm>
        </p:spPr>
        <p:txBody>
          <a:bodyPr/>
          <a:lstStyle/>
          <a:p>
            <a:r>
              <a:rPr lang="en-US" dirty="0"/>
              <a:t>Preprocessing for Dependent Variable</a:t>
            </a:r>
          </a:p>
          <a:p>
            <a:pPr lvl="1"/>
            <a:r>
              <a:rPr lang="en-US" dirty="0"/>
              <a:t>Transformation: log base 10</a:t>
            </a:r>
          </a:p>
          <a:p>
            <a:pPr lvl="1"/>
            <a:r>
              <a:rPr lang="en-US" dirty="0"/>
              <a:t>Outlier Elimination: 3 SD</a:t>
            </a:r>
          </a:p>
          <a:p>
            <a:pPr lvl="1"/>
            <a:r>
              <a:rPr lang="en-US" dirty="0"/>
              <a:t>Discretization: Equal Frequency</a:t>
            </a:r>
          </a:p>
        </p:txBody>
      </p:sp>
      <p:pic>
        <p:nvPicPr>
          <p:cNvPr id="17" name="Picture 16">
            <a:extLst>
              <a:ext uri="{FF2B5EF4-FFF2-40B4-BE49-F238E27FC236}">
                <a16:creationId xmlns:a16="http://schemas.microsoft.com/office/drawing/2014/main" id="{60A5CA9F-92DD-45A8-8CFC-ED78E40E25DF}"/>
              </a:ext>
            </a:extLst>
          </p:cNvPr>
          <p:cNvPicPr>
            <a:picLocks noChangeAspect="1"/>
          </p:cNvPicPr>
          <p:nvPr/>
        </p:nvPicPr>
        <p:blipFill rotWithShape="1">
          <a:blip r:embed="rId8"/>
          <a:srcRect l="28138" t="6467" r="6161" b="7712"/>
          <a:stretch/>
        </p:blipFill>
        <p:spPr>
          <a:xfrm>
            <a:off x="8784572" y="2334105"/>
            <a:ext cx="3170731" cy="2081203"/>
          </a:xfrm>
          <a:prstGeom prst="rect">
            <a:avLst/>
          </a:prstGeom>
        </p:spPr>
      </p:pic>
    </p:spTree>
    <p:extLst>
      <p:ext uri="{BB962C8B-B14F-4D97-AF65-F5344CB8AC3E}">
        <p14:creationId xmlns:p14="http://schemas.microsoft.com/office/powerpoint/2010/main" val="322701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FCF-9328-4017-8A5D-3398C2105D6E}"/>
              </a:ext>
            </a:extLst>
          </p:cNvPr>
          <p:cNvSpPr>
            <a:spLocks noGrp="1"/>
          </p:cNvSpPr>
          <p:nvPr>
            <p:ph type="title"/>
          </p:nvPr>
        </p:nvSpPr>
        <p:spPr/>
        <p:txBody>
          <a:bodyPr/>
          <a:lstStyle/>
          <a:p>
            <a:r>
              <a:rPr lang="en-US" dirty="0"/>
              <a:t>DECISION TREE &amp; RANDOM FOREST</a:t>
            </a:r>
          </a:p>
        </p:txBody>
      </p:sp>
      <p:sp>
        <p:nvSpPr>
          <p:cNvPr id="3" name="Content Placeholder 2">
            <a:extLst>
              <a:ext uri="{FF2B5EF4-FFF2-40B4-BE49-F238E27FC236}">
                <a16:creationId xmlns:a16="http://schemas.microsoft.com/office/drawing/2014/main" id="{2AC8B3A1-23D7-4EFE-843B-89434E70F4CE}"/>
              </a:ext>
            </a:extLst>
          </p:cNvPr>
          <p:cNvSpPr>
            <a:spLocks noGrp="1"/>
          </p:cNvSpPr>
          <p:nvPr>
            <p:ph idx="1"/>
          </p:nvPr>
        </p:nvSpPr>
        <p:spPr>
          <a:xfrm>
            <a:off x="1154954" y="2268964"/>
            <a:ext cx="8825659" cy="3416300"/>
          </a:xfrm>
        </p:spPr>
        <p:txBody>
          <a:bodyPr/>
          <a:lstStyle/>
          <a:p>
            <a:pPr marL="0" indent="0">
              <a:buNone/>
            </a:pPr>
            <a:r>
              <a:rPr lang="en-US" dirty="0"/>
              <a:t>Exploratory Random Forest</a:t>
            </a:r>
          </a:p>
          <a:p>
            <a:r>
              <a:rPr lang="en-US" dirty="0"/>
              <a:t>Equal frequency discretization of No of Shares – avoid class imbalance</a:t>
            </a:r>
          </a:p>
          <a:p>
            <a:endParaRPr lang="en-US" dirty="0"/>
          </a:p>
          <a:p>
            <a:endParaRPr lang="en-US" dirty="0"/>
          </a:p>
          <a:p>
            <a:r>
              <a:rPr lang="en-US" dirty="0"/>
              <a:t>Random Forest archived accuracy of 16.06%</a:t>
            </a:r>
          </a:p>
          <a:p>
            <a:endParaRPr lang="en-US" dirty="0"/>
          </a:p>
        </p:txBody>
      </p:sp>
      <p:pic>
        <p:nvPicPr>
          <p:cNvPr id="5" name="Picture 4">
            <a:extLst>
              <a:ext uri="{FF2B5EF4-FFF2-40B4-BE49-F238E27FC236}">
                <a16:creationId xmlns:a16="http://schemas.microsoft.com/office/drawing/2014/main" id="{EC8A6E87-A080-4A31-AD41-52EF33A54A67}"/>
              </a:ext>
            </a:extLst>
          </p:cNvPr>
          <p:cNvPicPr>
            <a:picLocks noChangeAspect="1"/>
          </p:cNvPicPr>
          <p:nvPr/>
        </p:nvPicPr>
        <p:blipFill>
          <a:blip r:embed="rId3"/>
          <a:stretch>
            <a:fillRect/>
          </a:stretch>
        </p:blipFill>
        <p:spPr>
          <a:xfrm>
            <a:off x="2211386" y="4267775"/>
            <a:ext cx="7818269" cy="2366705"/>
          </a:xfrm>
          <a:prstGeom prst="rect">
            <a:avLst/>
          </a:prstGeom>
        </p:spPr>
      </p:pic>
      <p:pic>
        <p:nvPicPr>
          <p:cNvPr id="13" name="Picture 12">
            <a:extLst>
              <a:ext uri="{FF2B5EF4-FFF2-40B4-BE49-F238E27FC236}">
                <a16:creationId xmlns:a16="http://schemas.microsoft.com/office/drawing/2014/main" id="{C7D1C26B-CD4F-43FC-A3C3-39B6BB718759}"/>
              </a:ext>
            </a:extLst>
          </p:cNvPr>
          <p:cNvPicPr>
            <a:picLocks noChangeAspect="1"/>
          </p:cNvPicPr>
          <p:nvPr/>
        </p:nvPicPr>
        <p:blipFill>
          <a:blip r:embed="rId4"/>
          <a:stretch>
            <a:fillRect/>
          </a:stretch>
        </p:blipFill>
        <p:spPr>
          <a:xfrm>
            <a:off x="517106" y="3115271"/>
            <a:ext cx="11409569" cy="760637"/>
          </a:xfrm>
          <a:prstGeom prst="rect">
            <a:avLst/>
          </a:prstGeom>
        </p:spPr>
      </p:pic>
    </p:spTree>
    <p:extLst>
      <p:ext uri="{BB962C8B-B14F-4D97-AF65-F5344CB8AC3E}">
        <p14:creationId xmlns:p14="http://schemas.microsoft.com/office/powerpoint/2010/main" val="2284177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FCF-9328-4017-8A5D-3398C2105D6E}"/>
              </a:ext>
            </a:extLst>
          </p:cNvPr>
          <p:cNvSpPr>
            <a:spLocks noGrp="1"/>
          </p:cNvSpPr>
          <p:nvPr>
            <p:ph type="title"/>
          </p:nvPr>
        </p:nvSpPr>
        <p:spPr/>
        <p:txBody>
          <a:bodyPr/>
          <a:lstStyle/>
          <a:p>
            <a:r>
              <a:rPr lang="en-US" dirty="0"/>
              <a:t>DECISION TREE &amp; RANDOM FOREST</a:t>
            </a:r>
          </a:p>
        </p:txBody>
      </p:sp>
      <p:sp>
        <p:nvSpPr>
          <p:cNvPr id="3" name="Content Placeholder 2">
            <a:extLst>
              <a:ext uri="{FF2B5EF4-FFF2-40B4-BE49-F238E27FC236}">
                <a16:creationId xmlns:a16="http://schemas.microsoft.com/office/drawing/2014/main" id="{2AC8B3A1-23D7-4EFE-843B-89434E70F4CE}"/>
              </a:ext>
            </a:extLst>
          </p:cNvPr>
          <p:cNvSpPr>
            <a:spLocks noGrp="1"/>
          </p:cNvSpPr>
          <p:nvPr>
            <p:ph idx="1"/>
          </p:nvPr>
        </p:nvSpPr>
        <p:spPr>
          <a:xfrm>
            <a:off x="1154954" y="2468031"/>
            <a:ext cx="8825659" cy="3416300"/>
          </a:xfrm>
        </p:spPr>
        <p:txBody>
          <a:bodyPr/>
          <a:lstStyle/>
          <a:p>
            <a:r>
              <a:rPr lang="en-US" dirty="0" err="1"/>
              <a:t>Kmeans</a:t>
            </a:r>
            <a:r>
              <a:rPr lang="en-US" dirty="0"/>
              <a:t> Binning – assumes 3 Gaussians Distributions on No of Shares</a:t>
            </a:r>
          </a:p>
          <a:p>
            <a:pPr lvl="1"/>
            <a:r>
              <a:rPr lang="en-US" dirty="0"/>
              <a:t>Unpopular, moderately popular, highly popular</a:t>
            </a:r>
          </a:p>
          <a:p>
            <a:r>
              <a:rPr lang="en-US" dirty="0"/>
              <a:t>Imbalance Class - Lower TP &amp; acc for minority class</a:t>
            </a:r>
          </a:p>
          <a:p>
            <a:r>
              <a:rPr lang="en-US" dirty="0"/>
              <a:t>Classifier bias towards majority</a:t>
            </a:r>
          </a:p>
          <a:p>
            <a:r>
              <a:rPr lang="en-US" dirty="0"/>
              <a:t>Oversampling for Training</a:t>
            </a:r>
          </a:p>
          <a:p>
            <a:r>
              <a:rPr lang="en-US" sz="2400" b="1" dirty="0"/>
              <a:t>Final Accuracy: 61.66%</a:t>
            </a:r>
            <a:endParaRPr lang="en-US" dirty="0">
              <a:solidFill>
                <a:prstClr val="black">
                  <a:lumMod val="75000"/>
                  <a:lumOff val="25000"/>
                </a:prstClr>
              </a:solidFill>
            </a:endParaRPr>
          </a:p>
        </p:txBody>
      </p:sp>
      <p:pic>
        <p:nvPicPr>
          <p:cNvPr id="8" name="Picture 7">
            <a:extLst>
              <a:ext uri="{FF2B5EF4-FFF2-40B4-BE49-F238E27FC236}">
                <a16:creationId xmlns:a16="http://schemas.microsoft.com/office/drawing/2014/main" id="{3268F07C-0AED-4DBF-979B-1CDFB87B0603}"/>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3000"/>
                    </a14:imgEffect>
                    <a14:imgEffect>
                      <a14:brightnessContrast bright="40000" contrast="-40000"/>
                    </a14:imgEffect>
                  </a14:imgLayer>
                </a14:imgProps>
              </a:ext>
            </a:extLst>
          </a:blip>
          <a:srcRect l="19579" r="16066" b="50499"/>
          <a:stretch/>
        </p:blipFill>
        <p:spPr>
          <a:xfrm>
            <a:off x="1521371" y="4965038"/>
            <a:ext cx="4046411" cy="1838587"/>
          </a:xfrm>
          <a:prstGeom prst="rect">
            <a:avLst/>
          </a:prstGeom>
        </p:spPr>
      </p:pic>
      <p:pic>
        <p:nvPicPr>
          <p:cNvPr id="9" name="Picture 8">
            <a:extLst>
              <a:ext uri="{FF2B5EF4-FFF2-40B4-BE49-F238E27FC236}">
                <a16:creationId xmlns:a16="http://schemas.microsoft.com/office/drawing/2014/main" id="{EBF56BB8-0CD5-4256-AB4B-73B263D24F9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7342638" y="3573686"/>
            <a:ext cx="3852584" cy="2772660"/>
          </a:xfrm>
          <a:prstGeom prst="rect">
            <a:avLst/>
          </a:prstGeom>
        </p:spPr>
      </p:pic>
      <p:sp>
        <p:nvSpPr>
          <p:cNvPr id="12" name="Rectangle 11">
            <a:extLst>
              <a:ext uri="{FF2B5EF4-FFF2-40B4-BE49-F238E27FC236}">
                <a16:creationId xmlns:a16="http://schemas.microsoft.com/office/drawing/2014/main" id="{C18E057B-CE74-4D72-BF44-A327FFF65E2D}"/>
              </a:ext>
            </a:extLst>
          </p:cNvPr>
          <p:cNvSpPr/>
          <p:nvPr/>
        </p:nvSpPr>
        <p:spPr>
          <a:xfrm>
            <a:off x="10020786" y="5348322"/>
            <a:ext cx="877163" cy="369332"/>
          </a:xfrm>
          <a:prstGeom prst="rect">
            <a:avLst/>
          </a:prstGeom>
        </p:spPr>
        <p:txBody>
          <a:bodyPr wrap="none">
            <a:spAutoFit/>
          </a:bodyPr>
          <a:lstStyle/>
          <a:p>
            <a:r>
              <a:rPr lang="en-US" b="1" dirty="0">
                <a:latin typeface="Arial Black" panose="020B0A04020102020204" pitchFamily="34" charset="0"/>
                <a:cs typeface="Arial" panose="020B0604020202020204" pitchFamily="34" charset="0"/>
              </a:rPr>
              <a:t>37.11</a:t>
            </a:r>
          </a:p>
        </p:txBody>
      </p:sp>
      <p:sp>
        <p:nvSpPr>
          <p:cNvPr id="13" name="Rectangle 12">
            <a:extLst>
              <a:ext uri="{FF2B5EF4-FFF2-40B4-BE49-F238E27FC236}">
                <a16:creationId xmlns:a16="http://schemas.microsoft.com/office/drawing/2014/main" id="{2B8CA51F-CA04-4F09-9A79-41669FA3E4CF}"/>
              </a:ext>
            </a:extLst>
          </p:cNvPr>
          <p:cNvSpPr/>
          <p:nvPr/>
        </p:nvSpPr>
        <p:spPr>
          <a:xfrm>
            <a:off x="8935130" y="4775350"/>
            <a:ext cx="877163" cy="369332"/>
          </a:xfrm>
          <a:prstGeom prst="rect">
            <a:avLst/>
          </a:prstGeom>
        </p:spPr>
        <p:txBody>
          <a:bodyPr wrap="none">
            <a:spAutoFit/>
          </a:bodyPr>
          <a:lstStyle/>
          <a:p>
            <a:r>
              <a:rPr lang="en-US" b="1" dirty="0">
                <a:latin typeface="Arial Black" panose="020B0A04020102020204" pitchFamily="34" charset="0"/>
                <a:cs typeface="Arial" panose="020B0604020202020204" pitchFamily="34" charset="0"/>
              </a:rPr>
              <a:t>49.12</a:t>
            </a:r>
          </a:p>
        </p:txBody>
      </p:sp>
      <p:sp>
        <p:nvSpPr>
          <p:cNvPr id="16" name="Rectangle 15">
            <a:extLst>
              <a:ext uri="{FF2B5EF4-FFF2-40B4-BE49-F238E27FC236}">
                <a16:creationId xmlns:a16="http://schemas.microsoft.com/office/drawing/2014/main" id="{3BAE861F-E2C9-4D92-BCD5-BBC4A9147A08}"/>
              </a:ext>
            </a:extLst>
          </p:cNvPr>
          <p:cNvSpPr/>
          <p:nvPr/>
        </p:nvSpPr>
        <p:spPr>
          <a:xfrm>
            <a:off x="7828731" y="4775350"/>
            <a:ext cx="877163" cy="369332"/>
          </a:xfrm>
          <a:prstGeom prst="rect">
            <a:avLst/>
          </a:prstGeom>
        </p:spPr>
        <p:txBody>
          <a:bodyPr wrap="none">
            <a:spAutoFit/>
          </a:bodyPr>
          <a:lstStyle/>
          <a:p>
            <a:r>
              <a:rPr lang="en-US" b="1" dirty="0">
                <a:latin typeface="Arial Black" panose="020B0A04020102020204" pitchFamily="34" charset="0"/>
                <a:cs typeface="Arial" panose="020B0604020202020204" pitchFamily="34" charset="0"/>
              </a:rPr>
              <a:t>58.46</a:t>
            </a:r>
          </a:p>
        </p:txBody>
      </p:sp>
      <p:sp>
        <p:nvSpPr>
          <p:cNvPr id="20" name="Rectangle 19">
            <a:extLst>
              <a:ext uri="{FF2B5EF4-FFF2-40B4-BE49-F238E27FC236}">
                <a16:creationId xmlns:a16="http://schemas.microsoft.com/office/drawing/2014/main" id="{5D1BE339-C98A-4A09-A251-6B2F8E947DA8}"/>
              </a:ext>
            </a:extLst>
          </p:cNvPr>
          <p:cNvSpPr/>
          <p:nvPr/>
        </p:nvSpPr>
        <p:spPr>
          <a:xfrm>
            <a:off x="8267312" y="3175457"/>
            <a:ext cx="2207656" cy="646331"/>
          </a:xfrm>
          <a:prstGeom prst="rect">
            <a:avLst/>
          </a:prstGeom>
        </p:spPr>
        <p:txBody>
          <a:bodyPr wrap="none">
            <a:spAutoFit/>
          </a:bodyPr>
          <a:lstStyle/>
          <a:p>
            <a:pPr algn="ctr"/>
            <a:r>
              <a:rPr lang="en-US" b="1" dirty="0">
                <a:latin typeface="+mj-lt"/>
                <a:cs typeface="Arial" panose="020B0604020202020204" pitchFamily="34" charset="0"/>
              </a:rPr>
              <a:t>Accuracy: 53.17%</a:t>
            </a:r>
          </a:p>
          <a:p>
            <a:pPr algn="ctr"/>
            <a:r>
              <a:rPr lang="en-US" b="1" dirty="0">
                <a:latin typeface="+mj-lt"/>
                <a:cs typeface="Arial" panose="020B0604020202020204" pitchFamily="34" charset="0"/>
              </a:rPr>
              <a:t>Imbalanced Data</a:t>
            </a:r>
          </a:p>
        </p:txBody>
      </p:sp>
      <p:pic>
        <p:nvPicPr>
          <p:cNvPr id="22" name="Picture 21">
            <a:extLst>
              <a:ext uri="{FF2B5EF4-FFF2-40B4-BE49-F238E27FC236}">
                <a16:creationId xmlns:a16="http://schemas.microsoft.com/office/drawing/2014/main" id="{351A6034-F43D-4B03-AD49-4EDC1B0F5747}"/>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3000"/>
                    </a14:imgEffect>
                    <a14:imgEffect>
                      <a14:brightnessContrast bright="40000" contrast="-40000"/>
                    </a14:imgEffect>
                  </a14:imgLayer>
                </a14:imgProps>
              </a:ext>
            </a:extLst>
          </a:blip>
          <a:srcRect l="4143" r="87352" b="50499"/>
          <a:stretch/>
        </p:blipFill>
        <p:spPr>
          <a:xfrm>
            <a:off x="1404410" y="4965038"/>
            <a:ext cx="534749" cy="1838587"/>
          </a:xfrm>
          <a:prstGeom prst="rect">
            <a:avLst/>
          </a:prstGeom>
        </p:spPr>
      </p:pic>
    </p:spTree>
    <p:extLst>
      <p:ext uri="{BB962C8B-B14F-4D97-AF65-F5344CB8AC3E}">
        <p14:creationId xmlns:p14="http://schemas.microsoft.com/office/powerpoint/2010/main" val="4148309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7FCF-9328-4017-8A5D-3398C2105D6E}"/>
              </a:ext>
            </a:extLst>
          </p:cNvPr>
          <p:cNvSpPr>
            <a:spLocks noGrp="1"/>
          </p:cNvSpPr>
          <p:nvPr>
            <p:ph type="title"/>
          </p:nvPr>
        </p:nvSpPr>
        <p:spPr/>
        <p:txBody>
          <a:bodyPr/>
          <a:lstStyle/>
          <a:p>
            <a:r>
              <a:rPr lang="en-US" dirty="0"/>
              <a:t>DECISION TREE &amp; RANDOM FOREST</a:t>
            </a:r>
          </a:p>
        </p:txBody>
      </p:sp>
      <p:sp>
        <p:nvSpPr>
          <p:cNvPr id="3" name="Content Placeholder 2">
            <a:extLst>
              <a:ext uri="{FF2B5EF4-FFF2-40B4-BE49-F238E27FC236}">
                <a16:creationId xmlns:a16="http://schemas.microsoft.com/office/drawing/2014/main" id="{2AC8B3A1-23D7-4EFE-843B-89434E70F4CE}"/>
              </a:ext>
            </a:extLst>
          </p:cNvPr>
          <p:cNvSpPr>
            <a:spLocks noGrp="1"/>
          </p:cNvSpPr>
          <p:nvPr>
            <p:ph idx="1"/>
          </p:nvPr>
        </p:nvSpPr>
        <p:spPr>
          <a:xfrm>
            <a:off x="1154954" y="2468031"/>
            <a:ext cx="8825659" cy="3416300"/>
          </a:xfrm>
        </p:spPr>
        <p:txBody>
          <a:bodyPr/>
          <a:lstStyle/>
          <a:p>
            <a:r>
              <a:rPr lang="en-US" dirty="0">
                <a:solidFill>
                  <a:prstClr val="black">
                    <a:lumMod val="75000"/>
                    <a:lumOff val="25000"/>
                  </a:prstClr>
                </a:solidFill>
              </a:rPr>
              <a:t>Major drawback is interpretation</a:t>
            </a:r>
          </a:p>
          <a:p>
            <a:r>
              <a:rPr lang="en-US" dirty="0">
                <a:solidFill>
                  <a:prstClr val="black">
                    <a:lumMod val="75000"/>
                    <a:lumOff val="25000"/>
                  </a:prstClr>
                </a:solidFill>
              </a:rPr>
              <a:t>Different important features for different classes</a:t>
            </a:r>
          </a:p>
        </p:txBody>
      </p:sp>
      <p:sp>
        <p:nvSpPr>
          <p:cNvPr id="7" name="Rectangle 6">
            <a:extLst>
              <a:ext uri="{FF2B5EF4-FFF2-40B4-BE49-F238E27FC236}">
                <a16:creationId xmlns:a16="http://schemas.microsoft.com/office/drawing/2014/main" id="{2086715F-C784-4848-BEA0-AB27AC4078E9}"/>
              </a:ext>
            </a:extLst>
          </p:cNvPr>
          <p:cNvSpPr/>
          <p:nvPr/>
        </p:nvSpPr>
        <p:spPr>
          <a:xfrm>
            <a:off x="8669766" y="2754190"/>
            <a:ext cx="5269754" cy="4016484"/>
          </a:xfrm>
          <a:prstGeom prst="rect">
            <a:avLst/>
          </a:prstGeom>
        </p:spPr>
        <p:txBody>
          <a:bodyPr wrap="square">
            <a:spAutoFit/>
          </a:bodyPr>
          <a:lstStyle/>
          <a:p>
            <a:r>
              <a:rPr lang="en-US" b="1" dirty="0">
                <a:solidFill>
                  <a:srgbClr val="0000FF"/>
                </a:solidFill>
                <a:latin typeface="Lucida Console" panose="020B0609040504020204" pitchFamily="49" charset="0"/>
              </a:rPr>
              <a:t>&gt; </a:t>
            </a:r>
            <a:r>
              <a:rPr lang="en-US" b="1" dirty="0" err="1">
                <a:solidFill>
                  <a:srgbClr val="0000FF"/>
                </a:solidFill>
                <a:latin typeface="Lucida Console" panose="020B0609040504020204" pitchFamily="49" charset="0"/>
              </a:rPr>
              <a:t>rf$</a:t>
            </a:r>
            <a:r>
              <a:rPr lang="en-US" altLang="en-US" b="1" dirty="0" err="1">
                <a:solidFill>
                  <a:srgbClr val="0000FF"/>
                </a:solidFill>
                <a:latin typeface="Lucida Console" panose="020B0609040504020204" pitchFamily="49" charset="0"/>
              </a:rPr>
              <a:t>importance</a:t>
            </a:r>
            <a:endParaRPr lang="en-US" altLang="en-US" b="1" dirty="0">
              <a:solidFill>
                <a:srgbClr val="0000FF"/>
              </a:solidFill>
              <a:latin typeface="Lucida Console" panose="020B0609040504020204" pitchFamily="49" charset="0"/>
            </a:endParaRPr>
          </a:p>
          <a:p>
            <a:r>
              <a:rPr lang="en-US" sz="400" dirty="0">
                <a:latin typeface="Lucida Console" panose="020B0609040504020204" pitchFamily="49" charset="0"/>
              </a:rPr>
              <a:t>                                [4.69,7.16)   [7.16,8.24)  [8.24,10.3] </a:t>
            </a:r>
            <a:r>
              <a:rPr lang="en-US" sz="400" dirty="0" err="1">
                <a:latin typeface="Lucida Console" panose="020B0609040504020204" pitchFamily="49" charset="0"/>
              </a:rPr>
              <a:t>MeanDecreaseAccuracy</a:t>
            </a:r>
            <a:r>
              <a:rPr lang="en-US" sz="400" dirty="0">
                <a:latin typeface="Lucida Console" panose="020B0609040504020204" pitchFamily="49" charset="0"/>
              </a:rPr>
              <a:t> </a:t>
            </a:r>
            <a:r>
              <a:rPr lang="en-US" sz="400" dirty="0" err="1">
                <a:latin typeface="Lucida Console" panose="020B0609040504020204" pitchFamily="49" charset="0"/>
              </a:rPr>
              <a:t>MeanDecreaseGini</a:t>
            </a:r>
            <a:endParaRPr lang="en-US" sz="400" dirty="0">
              <a:latin typeface="Lucida Console" panose="020B0609040504020204" pitchFamily="49" charset="0"/>
            </a:endParaRPr>
          </a:p>
          <a:p>
            <a:r>
              <a:rPr lang="en-US" sz="400" dirty="0" err="1">
                <a:latin typeface="Lucida Console" panose="020B0609040504020204" pitchFamily="49" charset="0"/>
              </a:rPr>
              <a:t>n_tokens_title</a:t>
            </a:r>
            <a:r>
              <a:rPr lang="en-US" sz="400" dirty="0">
                <a:latin typeface="Lucida Console" panose="020B0609040504020204" pitchFamily="49" charset="0"/>
              </a:rPr>
              <a:t>                 5.166168e-04 -7.766817e-05 0.0156289540         0.0047115859        338.84022</a:t>
            </a:r>
          </a:p>
          <a:p>
            <a:r>
              <a:rPr lang="en-US" sz="400" dirty="0" err="1">
                <a:latin typeface="Lucida Console" panose="020B0609040504020204" pitchFamily="49" charset="0"/>
              </a:rPr>
              <a:t>n_tokens_content</a:t>
            </a:r>
            <a:r>
              <a:rPr lang="en-US" sz="400" dirty="0">
                <a:latin typeface="Lucida Console" panose="020B0609040504020204" pitchFamily="49" charset="0"/>
              </a:rPr>
              <a:t>               4.534734e-03 -1.332381e-04 0.0339319024         0.0114774170        472.45821</a:t>
            </a:r>
          </a:p>
          <a:p>
            <a:r>
              <a:rPr lang="en-US" sz="400" dirty="0" err="1">
                <a:latin typeface="Lucida Console" panose="020B0609040504020204" pitchFamily="49" charset="0"/>
              </a:rPr>
              <a:t>n_unique_tokens</a:t>
            </a:r>
            <a:r>
              <a:rPr lang="en-US" sz="400" dirty="0">
                <a:latin typeface="Lucida Console" panose="020B0609040504020204" pitchFamily="49" charset="0"/>
              </a:rPr>
              <a:t>                6.192437e-03  6.970443e-04 0.0396551713         0.0140274704        505.90666</a:t>
            </a:r>
          </a:p>
          <a:p>
            <a:r>
              <a:rPr lang="en-US" sz="400" dirty="0" err="1">
                <a:latin typeface="Lucida Console" panose="020B0609040504020204" pitchFamily="49" charset="0"/>
              </a:rPr>
              <a:t>n_non_stop_words</a:t>
            </a:r>
            <a:r>
              <a:rPr lang="en-US" sz="400" dirty="0">
                <a:latin typeface="Lucida Console" panose="020B0609040504020204" pitchFamily="49" charset="0"/>
              </a:rPr>
              <a:t>               5.761827e-03  1.133808e-04 0.0355925759         0.0124831082        483.93419</a:t>
            </a:r>
          </a:p>
          <a:p>
            <a:r>
              <a:rPr lang="en-US" sz="400" dirty="0" err="1">
                <a:latin typeface="Lucida Console" panose="020B0609040504020204" pitchFamily="49" charset="0"/>
              </a:rPr>
              <a:t>n_non_stop_unique_tokens</a:t>
            </a:r>
            <a:r>
              <a:rPr lang="en-US" sz="400" dirty="0">
                <a:latin typeface="Lucida Console" panose="020B0609040504020204" pitchFamily="49" charset="0"/>
              </a:rPr>
              <a:t>       4.196912e-03  1.323223e-03 0.0376761285         0.0129366988        522.14397</a:t>
            </a:r>
          </a:p>
          <a:p>
            <a:r>
              <a:rPr lang="en-US" sz="400" dirty="0" err="1">
                <a:latin typeface="Lucida Console" panose="020B0609040504020204" pitchFamily="49" charset="0"/>
              </a:rPr>
              <a:t>num_hrefs</a:t>
            </a:r>
            <a:r>
              <a:rPr lang="en-US" sz="400" dirty="0">
                <a:latin typeface="Lucida Console" panose="020B0609040504020204" pitchFamily="49" charset="0"/>
              </a:rPr>
              <a:t>                      5.000068e-03 -2.018295e-04 0.0396508958         0.0133006857        424.21274</a:t>
            </a:r>
          </a:p>
          <a:p>
            <a:r>
              <a:rPr lang="en-US" sz="400" dirty="0" err="1">
                <a:latin typeface="Lucida Console" panose="020B0609040504020204" pitchFamily="49" charset="0"/>
              </a:rPr>
              <a:t>num_self_hrefs</a:t>
            </a:r>
            <a:r>
              <a:rPr lang="en-US" sz="400" dirty="0">
                <a:latin typeface="Lucida Console" panose="020B0609040504020204" pitchFamily="49" charset="0"/>
              </a:rPr>
              <a:t>                 1.253355e-03  2.755613e-04 0.0141292079         0.0046542678        271.22523</a:t>
            </a:r>
          </a:p>
          <a:p>
            <a:r>
              <a:rPr lang="en-US" sz="400" dirty="0" err="1">
                <a:latin typeface="Lucida Console" panose="020B0609040504020204" pitchFamily="49" charset="0"/>
              </a:rPr>
              <a:t>num_imgs</a:t>
            </a:r>
            <a:r>
              <a:rPr lang="en-US" sz="400" dirty="0">
                <a:latin typeface="Lucida Console" panose="020B0609040504020204" pitchFamily="49" charset="0"/>
              </a:rPr>
              <a:t>                       6.071290e-03  4.793953e-04 0.0375373619         0.0133129310        293.35409</a:t>
            </a:r>
          </a:p>
          <a:p>
            <a:r>
              <a:rPr lang="en-US" sz="400" dirty="0" err="1">
                <a:latin typeface="Lucida Console" panose="020B0609040504020204" pitchFamily="49" charset="0"/>
              </a:rPr>
              <a:t>num_videos</a:t>
            </a:r>
            <a:r>
              <a:rPr lang="en-US" sz="400" dirty="0">
                <a:latin typeface="Lucida Console" panose="020B0609040504020204" pitchFamily="49" charset="0"/>
              </a:rPr>
              <a:t>                     1.902193e-03  4.301577e-04 0.0125485005         0.0044948793        172.40818</a:t>
            </a:r>
          </a:p>
          <a:p>
            <a:r>
              <a:rPr lang="en-US" sz="400" dirty="0" err="1">
                <a:latin typeface="Lucida Console" panose="020B0609040504020204" pitchFamily="49" charset="0"/>
              </a:rPr>
              <a:t>average_token_length</a:t>
            </a:r>
            <a:r>
              <a:rPr lang="en-US" sz="400" dirty="0">
                <a:latin typeface="Lucida Console" panose="020B0609040504020204" pitchFamily="49" charset="0"/>
              </a:rPr>
              <a:t>           5.504985e-03  5.657308e-04 0.0313909082         0.0113400701        540.53647</a:t>
            </a:r>
          </a:p>
          <a:p>
            <a:r>
              <a:rPr lang="en-US" sz="400" dirty="0" err="1">
                <a:latin typeface="Lucida Console" panose="020B0609040504020204" pitchFamily="49" charset="0"/>
              </a:rPr>
              <a:t>num_keywords</a:t>
            </a:r>
            <a:r>
              <a:rPr lang="en-US" sz="400" dirty="0">
                <a:latin typeface="Lucida Console" panose="020B0609040504020204" pitchFamily="49" charset="0"/>
              </a:rPr>
              <a:t>                   1.230839e-03 -9.719020e-05 0.0126175844         0.0040830398        215.08763</a:t>
            </a:r>
          </a:p>
          <a:p>
            <a:r>
              <a:rPr lang="en-US" sz="400" dirty="0" err="1">
                <a:latin typeface="Lucida Console" panose="020B0609040504020204" pitchFamily="49" charset="0"/>
              </a:rPr>
              <a:t>data_channel_is_lifestyle</a:t>
            </a:r>
            <a:r>
              <a:rPr lang="en-US" sz="400" dirty="0">
                <a:latin typeface="Lucida Console" panose="020B0609040504020204" pitchFamily="49" charset="0"/>
              </a:rPr>
              <a:t>      1.354320e-04 -1.486458e-04 0.0009151025         0.0002640441         32.71213</a:t>
            </a:r>
          </a:p>
          <a:p>
            <a:r>
              <a:rPr lang="en-US" sz="400" dirty="0" err="1">
                <a:latin typeface="Lucida Console" panose="020B0609040504020204" pitchFamily="49" charset="0"/>
              </a:rPr>
              <a:t>data_channel_is_entertainment</a:t>
            </a:r>
            <a:r>
              <a:rPr lang="en-US" sz="400" dirty="0">
                <a:latin typeface="Lucida Console" panose="020B0609040504020204" pitchFamily="49" charset="0"/>
              </a:rPr>
              <a:t>  8.905437e-03 -3.613461e-04 0.0275383134         0.0111257048        103.36737</a:t>
            </a:r>
          </a:p>
          <a:p>
            <a:r>
              <a:rPr lang="en-US" sz="400" dirty="0" err="1">
                <a:latin typeface="Lucida Console" panose="020B0609040504020204" pitchFamily="49" charset="0"/>
              </a:rPr>
              <a:t>data_channel_is_bus</a:t>
            </a:r>
            <a:r>
              <a:rPr lang="en-US" sz="400" dirty="0">
                <a:latin typeface="Lucida Console" panose="020B0609040504020204" pitchFamily="49" charset="0"/>
              </a:rPr>
              <a:t>            2.677285e-03 -8.217407e-06 0.0051461233         0.0024648919         44.93687</a:t>
            </a:r>
          </a:p>
          <a:p>
            <a:r>
              <a:rPr lang="en-US" sz="400" dirty="0" err="1">
                <a:latin typeface="Lucida Console" panose="020B0609040504020204" pitchFamily="49" charset="0"/>
              </a:rPr>
              <a:t>data_channel_is_socmed</a:t>
            </a:r>
            <a:r>
              <a:rPr lang="en-US" sz="400" dirty="0">
                <a:latin typeface="Lucida Console" panose="020B0609040504020204" pitchFamily="49" charset="0"/>
              </a:rPr>
              <a:t>         2.125725e-03  1.041850e-03 0.0110270500         0.0043510868         72.20403</a:t>
            </a:r>
          </a:p>
          <a:p>
            <a:r>
              <a:rPr lang="en-US" sz="400" dirty="0" err="1">
                <a:latin typeface="Lucida Console" panose="020B0609040504020204" pitchFamily="49" charset="0"/>
              </a:rPr>
              <a:t>data_channel_is_tech</a:t>
            </a:r>
            <a:r>
              <a:rPr lang="en-US" sz="400" dirty="0">
                <a:latin typeface="Lucida Console" panose="020B0609040504020204" pitchFamily="49" charset="0"/>
              </a:rPr>
              <a:t>           4.750693e-03  5.430916e-04 0.0195711592         0.0076081059         77.80117</a:t>
            </a:r>
          </a:p>
          <a:p>
            <a:r>
              <a:rPr lang="en-US" sz="400" dirty="0" err="1">
                <a:latin typeface="Lucida Console" panose="020B0609040504020204" pitchFamily="49" charset="0"/>
              </a:rPr>
              <a:t>data_channel_is_world</a:t>
            </a:r>
            <a:r>
              <a:rPr lang="en-US" sz="400" dirty="0">
                <a:latin typeface="Lucida Console" panose="020B0609040504020204" pitchFamily="49" charset="0"/>
              </a:rPr>
              <a:t>          1.200596e-02 -2.766857e-03 0.0192530759         0.0089968462         91.29234</a:t>
            </a:r>
          </a:p>
          <a:p>
            <a:r>
              <a:rPr lang="en-US" sz="400" dirty="0" err="1">
                <a:latin typeface="Lucida Console" panose="020B0609040504020204" pitchFamily="49" charset="0"/>
              </a:rPr>
              <a:t>kw_min_min</a:t>
            </a:r>
            <a:r>
              <a:rPr lang="en-US" sz="400" dirty="0">
                <a:latin typeface="Lucida Console" panose="020B0609040504020204" pitchFamily="49" charset="0"/>
              </a:rPr>
              <a:t>                     1.656685e-03  1.146193e-03 0.0126057291         0.0046709166        122.38158</a:t>
            </a:r>
          </a:p>
          <a:p>
            <a:r>
              <a:rPr lang="en-US" sz="400" dirty="0" err="1">
                <a:latin typeface="Lucida Console" panose="020B0609040504020204" pitchFamily="49" charset="0"/>
              </a:rPr>
              <a:t>kw_max_min</a:t>
            </a:r>
            <a:r>
              <a:rPr lang="en-US" sz="400" dirty="0">
                <a:latin typeface="Lucida Console" panose="020B0609040504020204" pitchFamily="49" charset="0"/>
              </a:rPr>
              <a:t>                     3.844561e-03 -1.415013e-03 0.0336738805         0.0107051509        513.93127</a:t>
            </a:r>
          </a:p>
          <a:p>
            <a:r>
              <a:rPr lang="en-US" sz="400" dirty="0" err="1">
                <a:latin typeface="Lucida Console" panose="020B0609040504020204" pitchFamily="49" charset="0"/>
              </a:rPr>
              <a:t>kw_avg_min</a:t>
            </a:r>
            <a:r>
              <a:rPr lang="en-US" sz="400" dirty="0">
                <a:latin typeface="Lucida Console" panose="020B0609040504020204" pitchFamily="49" charset="0"/>
              </a:rPr>
              <a:t>                     4.684663e-03  4.607945e-04 0.0426429763         0.0142909704        557.03085</a:t>
            </a:r>
          </a:p>
          <a:p>
            <a:r>
              <a:rPr lang="en-US" sz="400" dirty="0" err="1">
                <a:latin typeface="Lucida Console" panose="020B0609040504020204" pitchFamily="49" charset="0"/>
              </a:rPr>
              <a:t>kw_min_max</a:t>
            </a:r>
            <a:r>
              <a:rPr lang="en-US" sz="400" dirty="0">
                <a:latin typeface="Lucida Console" panose="020B0609040504020204" pitchFamily="49" charset="0"/>
              </a:rPr>
              <a:t>                     2.408584e-03  7.476054e-04 0.0314111352         0.0102549969        330.78345</a:t>
            </a:r>
          </a:p>
          <a:p>
            <a:r>
              <a:rPr lang="en-US" sz="400" dirty="0" err="1">
                <a:latin typeface="Lucida Console" panose="020B0609040504020204" pitchFamily="49" charset="0"/>
              </a:rPr>
              <a:t>kw_max_max</a:t>
            </a:r>
            <a:r>
              <a:rPr lang="en-US" sz="400" dirty="0">
                <a:latin typeface="Lucida Console" panose="020B0609040504020204" pitchFamily="49" charset="0"/>
              </a:rPr>
              <a:t>                     2.799947e-03  8.811387e-04 0.0135322114         0.0052626792        134.88901</a:t>
            </a:r>
          </a:p>
          <a:p>
            <a:r>
              <a:rPr lang="en-US" sz="400" dirty="0" err="1">
                <a:latin typeface="Lucida Console" panose="020B0609040504020204" pitchFamily="49" charset="0"/>
              </a:rPr>
              <a:t>kw_avg_max</a:t>
            </a:r>
            <a:r>
              <a:rPr lang="en-US" sz="400" dirty="0">
                <a:latin typeface="Lucida Console" panose="020B0609040504020204" pitchFamily="49" charset="0"/>
              </a:rPr>
              <a:t>                     6.990600e-03 -3.623467e-04 0.0447921858         0.0154398710        589.86176</a:t>
            </a:r>
          </a:p>
          <a:p>
            <a:r>
              <a:rPr lang="en-US" sz="400" dirty="0" err="1">
                <a:latin typeface="Lucida Console" panose="020B0609040504020204" pitchFamily="49" charset="0"/>
              </a:rPr>
              <a:t>kw_min_avg</a:t>
            </a:r>
            <a:r>
              <a:rPr lang="en-US" sz="400" dirty="0">
                <a:latin typeface="Lucida Console" panose="020B0609040504020204" pitchFamily="49" charset="0"/>
              </a:rPr>
              <a:t>                     1.219783e-02 -1.255839e-04 0.0572815204         0.0210469371        448.34997</a:t>
            </a:r>
          </a:p>
          <a:p>
            <a:r>
              <a:rPr lang="en-US" sz="400" dirty="0" err="1">
                <a:latin typeface="Lucida Console" panose="020B0609040504020204" pitchFamily="49" charset="0"/>
              </a:rPr>
              <a:t>kw_max_avg</a:t>
            </a:r>
            <a:r>
              <a:rPr lang="en-US" sz="400" dirty="0">
                <a:latin typeface="Lucida Console" panose="020B0609040504020204" pitchFamily="49" charset="0"/>
              </a:rPr>
              <a:t>                     1.716788e-02 -3.676724e-03 0.1090735876         0.0367313238        781.68541</a:t>
            </a:r>
          </a:p>
          <a:p>
            <a:r>
              <a:rPr lang="en-US" sz="400" dirty="0" err="1">
                <a:latin typeface="Lucida Console" panose="020B0609040504020204" pitchFamily="49" charset="0"/>
              </a:rPr>
              <a:t>kw_avg_avg</a:t>
            </a:r>
            <a:r>
              <a:rPr lang="en-US" sz="400" dirty="0">
                <a:latin typeface="Lucida Console" panose="020B0609040504020204" pitchFamily="49" charset="0"/>
              </a:rPr>
              <a:t>                     3.169030e-02 -4.988854e-03 0.1352027051         0.0490759920        868.29925</a:t>
            </a:r>
          </a:p>
          <a:p>
            <a:r>
              <a:rPr lang="en-US" sz="400" dirty="0" err="1">
                <a:latin typeface="Lucida Console" panose="020B0609040504020204" pitchFamily="49" charset="0"/>
              </a:rPr>
              <a:t>self_reference_min_shares</a:t>
            </a:r>
            <a:r>
              <a:rPr lang="en-US" sz="400" dirty="0">
                <a:latin typeface="Lucida Console" panose="020B0609040504020204" pitchFamily="49" charset="0"/>
              </a:rPr>
              <a:t>      1.043454e-02 -1.868644e-04 0.0894868426         0.0297787560        553.93198</a:t>
            </a:r>
          </a:p>
          <a:p>
            <a:r>
              <a:rPr lang="en-US" sz="400" dirty="0" err="1">
                <a:latin typeface="Lucida Console" panose="020B0609040504020204" pitchFamily="49" charset="0"/>
              </a:rPr>
              <a:t>self_reference_max_shares</a:t>
            </a:r>
            <a:r>
              <a:rPr lang="en-US" sz="400" dirty="0">
                <a:latin typeface="Lucida Console" panose="020B0609040504020204" pitchFamily="49" charset="0"/>
              </a:rPr>
              <a:t>      7.153863e-03 -8.782570e-04 0.0675199390         0.0219555818        460.80810</a:t>
            </a:r>
          </a:p>
          <a:p>
            <a:r>
              <a:rPr lang="en-US" sz="400" dirty="0" err="1">
                <a:latin typeface="Lucida Console" panose="020B0609040504020204" pitchFamily="49" charset="0"/>
              </a:rPr>
              <a:t>self_reference_avg_sharess</a:t>
            </a:r>
            <a:r>
              <a:rPr lang="en-US" sz="400" dirty="0">
                <a:latin typeface="Lucida Console" panose="020B0609040504020204" pitchFamily="49" charset="0"/>
              </a:rPr>
              <a:t>     1.085520e-02 -1.460123e-03 0.0893584245         0.0294518073        538.71923</a:t>
            </a:r>
          </a:p>
          <a:p>
            <a:r>
              <a:rPr lang="en-US" sz="400" dirty="0" err="1">
                <a:latin typeface="Lucida Console" panose="020B0609040504020204" pitchFamily="49" charset="0"/>
              </a:rPr>
              <a:t>weekday_is_monday</a:t>
            </a:r>
            <a:r>
              <a:rPr lang="en-US" sz="400" dirty="0">
                <a:latin typeface="Lucida Console" panose="020B0609040504020204" pitchFamily="49" charset="0"/>
              </a:rPr>
              <a:t>              1.458937e-04  8.967653e-05 0.0028989208         0.0009280370         66.04808</a:t>
            </a:r>
          </a:p>
          <a:p>
            <a:r>
              <a:rPr lang="en-US" sz="400" dirty="0" err="1">
                <a:latin typeface="Lucida Console" panose="020B0609040504020204" pitchFamily="49" charset="0"/>
              </a:rPr>
              <a:t>weekday_is_tuesday</a:t>
            </a:r>
            <a:r>
              <a:rPr lang="en-US" sz="400" dirty="0">
                <a:latin typeface="Lucida Console" panose="020B0609040504020204" pitchFamily="49" charset="0"/>
              </a:rPr>
              <a:t>            -2.865519e-05 -6.227414e-05 0.0034846697         0.0009837619         68.98477</a:t>
            </a:r>
          </a:p>
          <a:p>
            <a:r>
              <a:rPr lang="en-US" sz="400" dirty="0" err="1">
                <a:latin typeface="Lucida Console" panose="020B0609040504020204" pitchFamily="49" charset="0"/>
              </a:rPr>
              <a:t>weekday_is_wednesday</a:t>
            </a:r>
            <a:r>
              <a:rPr lang="en-US" sz="400" dirty="0">
                <a:latin typeface="Lucida Console" panose="020B0609040504020204" pitchFamily="49" charset="0"/>
              </a:rPr>
              <a:t>           1.537055e-04  1.060916e-04 0.0031898830         0.0010202804         69.09311</a:t>
            </a:r>
          </a:p>
          <a:p>
            <a:r>
              <a:rPr lang="en-US" sz="400" dirty="0" err="1">
                <a:latin typeface="Lucida Console" panose="020B0609040504020204" pitchFamily="49" charset="0"/>
              </a:rPr>
              <a:t>weekday_is_thursday</a:t>
            </a:r>
            <a:r>
              <a:rPr lang="en-US" sz="400" dirty="0">
                <a:latin typeface="Lucida Console" panose="020B0609040504020204" pitchFamily="49" charset="0"/>
              </a:rPr>
              <a:t>            3.923267e-06 -9.085804e-05 0.0032382822         0.0009148589         67.03985</a:t>
            </a:r>
          </a:p>
          <a:p>
            <a:r>
              <a:rPr lang="en-US" sz="400" dirty="0" err="1">
                <a:latin typeface="Lucida Console" panose="020B0609040504020204" pitchFamily="49" charset="0"/>
              </a:rPr>
              <a:t>weekday_is_friday</a:t>
            </a:r>
            <a:r>
              <a:rPr lang="en-US" sz="400" dirty="0">
                <a:latin typeface="Lucida Console" panose="020B0609040504020204" pitchFamily="49" charset="0"/>
              </a:rPr>
              <a:t>              3.641047e-05  1.096347e-04 0.0029649162         0.0009145766         65.89135</a:t>
            </a:r>
          </a:p>
          <a:p>
            <a:r>
              <a:rPr lang="en-US" sz="400" dirty="0" err="1">
                <a:latin typeface="Lucida Console" panose="020B0609040504020204" pitchFamily="49" charset="0"/>
              </a:rPr>
              <a:t>weekday_is_saturday</a:t>
            </a:r>
            <a:r>
              <a:rPr lang="en-US" sz="400" dirty="0">
                <a:latin typeface="Lucida Console" panose="020B0609040504020204" pitchFamily="49" charset="0"/>
              </a:rPr>
              <a:t>            2.712722e-03  1.438390e-04 0.0058379362         0.0027291686         50.83056</a:t>
            </a:r>
          </a:p>
          <a:p>
            <a:r>
              <a:rPr lang="en-US" sz="400" dirty="0" err="1">
                <a:latin typeface="Lucida Console" panose="020B0609040504020204" pitchFamily="49" charset="0"/>
              </a:rPr>
              <a:t>weekday_is_sunday</a:t>
            </a:r>
            <a:r>
              <a:rPr lang="en-US" sz="400" dirty="0">
                <a:latin typeface="Lucida Console" panose="020B0609040504020204" pitchFamily="49" charset="0"/>
              </a:rPr>
              <a:t>              6.414298e-04  1.572625e-04 0.0037520275         0.0013802865         42.49079</a:t>
            </a:r>
          </a:p>
          <a:p>
            <a:r>
              <a:rPr lang="en-US" sz="400" dirty="0" err="1">
                <a:latin typeface="Lucida Console" panose="020B0609040504020204" pitchFamily="49" charset="0"/>
              </a:rPr>
              <a:t>is_weekend</a:t>
            </a:r>
            <a:r>
              <a:rPr lang="en-US" sz="400" dirty="0">
                <a:latin typeface="Lucida Console" panose="020B0609040504020204" pitchFamily="49" charset="0"/>
              </a:rPr>
              <a:t>                     8.245777e-03  2.302920e-03 0.0290796064         0.0122320927        133.80714</a:t>
            </a:r>
          </a:p>
          <a:p>
            <a:r>
              <a:rPr lang="en-US" sz="400" dirty="0">
                <a:latin typeface="Lucida Console" panose="020B0609040504020204" pitchFamily="49" charset="0"/>
              </a:rPr>
              <a:t>LDA_00                         6.305280e-03  8.214489e-05 0.0431341344         0.0148717007        566.11944</a:t>
            </a:r>
          </a:p>
          <a:p>
            <a:r>
              <a:rPr lang="en-US" sz="400" dirty="0">
                <a:latin typeface="Lucida Console" panose="020B0609040504020204" pitchFamily="49" charset="0"/>
              </a:rPr>
              <a:t>LDA_01                         7.272241e-03 -7.517652e-04 0.0428624703         0.0148565609        574.44687</a:t>
            </a:r>
          </a:p>
          <a:p>
            <a:r>
              <a:rPr lang="en-US" sz="400" dirty="0">
                <a:latin typeface="Lucida Console" panose="020B0609040504020204" pitchFamily="49" charset="0"/>
              </a:rPr>
              <a:t>LDA_02                         1.268381e-02 -1.913263e-03 0.0470927502         0.0176381074        584.42313</a:t>
            </a:r>
          </a:p>
          <a:p>
            <a:r>
              <a:rPr lang="en-US" sz="400" dirty="0">
                <a:latin typeface="Lucida Console" panose="020B0609040504020204" pitchFamily="49" charset="0"/>
              </a:rPr>
              <a:t>LDA_03                         7.139212e-03 -7.817323e-04 0.0491749339         0.0166261304        548.15051</a:t>
            </a:r>
          </a:p>
          <a:p>
            <a:r>
              <a:rPr lang="en-US" sz="400" dirty="0">
                <a:latin typeface="Lucida Console" panose="020B0609040504020204" pitchFamily="49" charset="0"/>
              </a:rPr>
              <a:t>LDA_04                         7.172014e-03  1.843992e-03 0.0528637916         0.0186270431        586.26942</a:t>
            </a:r>
          </a:p>
          <a:p>
            <a:r>
              <a:rPr lang="en-US" sz="400" dirty="0" err="1">
                <a:latin typeface="Lucida Console" panose="020B0609040504020204" pitchFamily="49" charset="0"/>
              </a:rPr>
              <a:t>global_subjectivity</a:t>
            </a:r>
            <a:r>
              <a:rPr lang="en-US" sz="400" dirty="0">
                <a:latin typeface="Lucida Console" panose="020B0609040504020204" pitchFamily="49" charset="0"/>
              </a:rPr>
              <a:t>            4.909321e-03  4.590452e-04 0.0392865119         0.0133649754        540.63946</a:t>
            </a:r>
          </a:p>
          <a:p>
            <a:r>
              <a:rPr lang="en-US" sz="400" dirty="0" err="1">
                <a:latin typeface="Lucida Console" panose="020B0609040504020204" pitchFamily="49" charset="0"/>
              </a:rPr>
              <a:t>global_sentiment_polarity</a:t>
            </a:r>
            <a:r>
              <a:rPr lang="en-US" sz="400" dirty="0">
                <a:latin typeface="Lucida Console" panose="020B0609040504020204" pitchFamily="49" charset="0"/>
              </a:rPr>
              <a:t>      3.838708e-03  1.425692e-03 0.0287771475         0.0102609089        481.24117</a:t>
            </a:r>
          </a:p>
          <a:p>
            <a:r>
              <a:rPr lang="en-US" sz="400" dirty="0" err="1">
                <a:latin typeface="Lucida Console" panose="020B0609040504020204" pitchFamily="49" charset="0"/>
              </a:rPr>
              <a:t>global_rate_positive_words</a:t>
            </a:r>
            <a:r>
              <a:rPr lang="en-US" sz="400" dirty="0">
                <a:latin typeface="Lucida Console" panose="020B0609040504020204" pitchFamily="49" charset="0"/>
              </a:rPr>
              <a:t>     4.670970e-03  6.126597e-04 0.0303877737         0.0107507614        508.20401</a:t>
            </a:r>
          </a:p>
          <a:p>
            <a:r>
              <a:rPr lang="en-US" sz="400" dirty="0" err="1">
                <a:latin typeface="Lucida Console" panose="020B0609040504020204" pitchFamily="49" charset="0"/>
              </a:rPr>
              <a:t>global_rate_negative_words</a:t>
            </a:r>
            <a:r>
              <a:rPr lang="en-US" sz="400" dirty="0">
                <a:latin typeface="Lucida Console" panose="020B0609040504020204" pitchFamily="49" charset="0"/>
              </a:rPr>
              <a:t>     3.159706e-03  7.778648e-05 0.0277760846         0.0092572584        486.10125</a:t>
            </a:r>
          </a:p>
          <a:p>
            <a:r>
              <a:rPr lang="en-US" sz="400" dirty="0" err="1">
                <a:latin typeface="Lucida Console" panose="020B0609040504020204" pitchFamily="49" charset="0"/>
              </a:rPr>
              <a:t>rate_positive_words</a:t>
            </a:r>
            <a:r>
              <a:rPr lang="en-US" sz="400" dirty="0">
                <a:latin typeface="Lucida Console" panose="020B0609040504020204" pitchFamily="49" charset="0"/>
              </a:rPr>
              <a:t>            3.228194e-03  4.255460e-04 0.0263686644         0.0089830314        417.89133</a:t>
            </a:r>
          </a:p>
          <a:p>
            <a:r>
              <a:rPr lang="en-US" sz="400" dirty="0" err="1">
                <a:latin typeface="Lucida Console" panose="020B0609040504020204" pitchFamily="49" charset="0"/>
              </a:rPr>
              <a:t>rate_negative_words</a:t>
            </a:r>
            <a:r>
              <a:rPr lang="en-US" sz="400" dirty="0">
                <a:latin typeface="Lucida Console" panose="020B0609040504020204" pitchFamily="49" charset="0"/>
              </a:rPr>
              <a:t>            5.085942e-03  7.808798e-04 0.0269233746         0.0099372202        408.88754</a:t>
            </a:r>
          </a:p>
          <a:p>
            <a:r>
              <a:rPr lang="en-US" sz="400" dirty="0" err="1">
                <a:latin typeface="Lucida Console" panose="020B0609040504020204" pitchFamily="49" charset="0"/>
              </a:rPr>
              <a:t>avg_positive_polarity</a:t>
            </a:r>
            <a:r>
              <a:rPr lang="en-US" sz="400" dirty="0">
                <a:latin typeface="Lucida Console" panose="020B0609040504020204" pitchFamily="49" charset="0"/>
              </a:rPr>
              <a:t>          1.630004e-03  4.749453e-04 0.0304288253         0.0096074365        509.42022</a:t>
            </a:r>
          </a:p>
          <a:p>
            <a:r>
              <a:rPr lang="en-US" sz="400" dirty="0" err="1">
                <a:latin typeface="Lucida Console" panose="020B0609040504020204" pitchFamily="49" charset="0"/>
              </a:rPr>
              <a:t>min_positive_polarity</a:t>
            </a:r>
            <a:r>
              <a:rPr lang="en-US" sz="400" dirty="0">
                <a:latin typeface="Lucida Console" panose="020B0609040504020204" pitchFamily="49" charset="0"/>
              </a:rPr>
              <a:t>          1.242510e-03  8.845798e-04 0.0234349292         0.0075689686        246.85013</a:t>
            </a:r>
          </a:p>
          <a:p>
            <a:r>
              <a:rPr lang="en-US" sz="400" dirty="0" err="1">
                <a:latin typeface="Lucida Console" panose="020B0609040504020204" pitchFamily="49" charset="0"/>
              </a:rPr>
              <a:t>max_positive_polarity</a:t>
            </a:r>
            <a:r>
              <a:rPr lang="en-US" sz="400" dirty="0">
                <a:latin typeface="Lucida Console" panose="020B0609040504020204" pitchFamily="49" charset="0"/>
              </a:rPr>
              <a:t>          3.732565e-04  2.907649e-04 0.0147399916         0.0045261752        206.70452</a:t>
            </a:r>
          </a:p>
          <a:p>
            <a:r>
              <a:rPr lang="en-US" sz="400" dirty="0" err="1">
                <a:latin typeface="Lucida Console" panose="020B0609040504020204" pitchFamily="49" charset="0"/>
              </a:rPr>
              <a:t>avg_negative_polarity</a:t>
            </a:r>
            <a:r>
              <a:rPr lang="en-US" sz="400" dirty="0">
                <a:latin typeface="Lucida Console" panose="020B0609040504020204" pitchFamily="49" charset="0"/>
              </a:rPr>
              <a:t>          1.772558e-03 -6.688911e-05 0.0282380381         0.0088556924        479.20168</a:t>
            </a:r>
          </a:p>
          <a:p>
            <a:r>
              <a:rPr lang="en-US" sz="400" dirty="0" err="1">
                <a:latin typeface="Lucida Console" panose="020B0609040504020204" pitchFamily="49" charset="0"/>
              </a:rPr>
              <a:t>min_negative_polarity</a:t>
            </a:r>
            <a:r>
              <a:rPr lang="en-US" sz="400" dirty="0">
                <a:latin typeface="Lucida Console" panose="020B0609040504020204" pitchFamily="49" charset="0"/>
              </a:rPr>
              <a:t>          1.166035e-03  2.533163e-04 0.0184409190         0.0058836173        300.37199</a:t>
            </a:r>
          </a:p>
          <a:p>
            <a:r>
              <a:rPr lang="en-US" sz="400" dirty="0" err="1">
                <a:latin typeface="Lucida Console" panose="020B0609040504020204" pitchFamily="49" charset="0"/>
              </a:rPr>
              <a:t>max_negative_polarity</a:t>
            </a:r>
            <a:r>
              <a:rPr lang="en-US" sz="400" dirty="0">
                <a:latin typeface="Lucida Console" panose="020B0609040504020204" pitchFamily="49" charset="0"/>
              </a:rPr>
              <a:t>          1.322640e-03  2.028844e-04 0.0144976979         0.0047676444        283.42259</a:t>
            </a:r>
          </a:p>
          <a:p>
            <a:r>
              <a:rPr lang="en-US" sz="400" dirty="0" err="1">
                <a:latin typeface="Lucida Console" panose="020B0609040504020204" pitchFamily="49" charset="0"/>
              </a:rPr>
              <a:t>title_subjectivity</a:t>
            </a:r>
            <a:r>
              <a:rPr lang="en-US" sz="400" dirty="0">
                <a:latin typeface="Lucida Console" panose="020B0609040504020204" pitchFamily="49" charset="0"/>
              </a:rPr>
              <a:t>             1.909494e-03  6.081525e-04 0.0182763983         0.0062238324        273.84152</a:t>
            </a:r>
          </a:p>
          <a:p>
            <a:r>
              <a:rPr lang="en-US" sz="400" dirty="0" err="1">
                <a:latin typeface="Lucida Console" panose="020B0609040504020204" pitchFamily="49" charset="0"/>
              </a:rPr>
              <a:t>title_sentiment_polarity</a:t>
            </a:r>
            <a:r>
              <a:rPr lang="en-US" sz="400" dirty="0">
                <a:latin typeface="Lucida Console" panose="020B0609040504020204" pitchFamily="49" charset="0"/>
              </a:rPr>
              <a:t>       2.141192e-03  2.618928e-04 0.0154268279         0.0053538930        315.35182</a:t>
            </a:r>
          </a:p>
          <a:p>
            <a:r>
              <a:rPr lang="en-US" sz="400" dirty="0" err="1">
                <a:latin typeface="Lucida Console" panose="020B0609040504020204" pitchFamily="49" charset="0"/>
              </a:rPr>
              <a:t>abs_title_subjectivity</a:t>
            </a:r>
            <a:r>
              <a:rPr lang="en-US" sz="400" dirty="0">
                <a:latin typeface="Lucida Console" panose="020B0609040504020204" pitchFamily="49" charset="0"/>
              </a:rPr>
              <a:t>         1.069351e-03  6.514370e-04 0.0146808826         0.0048814075        262.96183</a:t>
            </a:r>
          </a:p>
          <a:p>
            <a:r>
              <a:rPr lang="en-US" sz="400" dirty="0" err="1">
                <a:latin typeface="Lucida Console" panose="020B0609040504020204" pitchFamily="49" charset="0"/>
              </a:rPr>
              <a:t>abs_title_sentiment_polarity</a:t>
            </a:r>
            <a:r>
              <a:rPr lang="en-US" sz="400" dirty="0">
                <a:latin typeface="Lucida Console" panose="020B0609040504020204" pitchFamily="49" charset="0"/>
              </a:rPr>
              <a:t>   1.845187e-03  7.105689e-04 0.0173149911         0.0059535147        267.48979</a:t>
            </a:r>
          </a:p>
        </p:txBody>
      </p:sp>
      <p:graphicFrame>
        <p:nvGraphicFramePr>
          <p:cNvPr id="11" name="Object 10">
            <a:extLst>
              <a:ext uri="{FF2B5EF4-FFF2-40B4-BE49-F238E27FC236}">
                <a16:creationId xmlns:a16="http://schemas.microsoft.com/office/drawing/2014/main" id="{E8E21DA3-1692-486F-8D4B-0C52579F343B}"/>
              </a:ext>
            </a:extLst>
          </p:cNvPr>
          <p:cNvGraphicFramePr>
            <a:graphicFrameLocks noChangeAspect="1"/>
          </p:cNvGraphicFramePr>
          <p:nvPr>
            <p:extLst/>
          </p:nvPr>
        </p:nvGraphicFramePr>
        <p:xfrm>
          <a:off x="162560" y="4328160"/>
          <a:ext cx="8539864" cy="2202352"/>
        </p:xfrm>
        <a:graphic>
          <a:graphicData uri="http://schemas.openxmlformats.org/presentationml/2006/ole">
            <mc:AlternateContent xmlns:mc="http://schemas.openxmlformats.org/markup-compatibility/2006">
              <mc:Choice xmlns:v="urn:schemas-microsoft-com:vml" Requires="v">
                <p:oleObj spid="_x0000_s1068" name="Worksheet" r:id="rId4" imgW="9410648" imgH="2032046" progId="Excel.Sheet.12">
                  <p:embed/>
                </p:oleObj>
              </mc:Choice>
              <mc:Fallback>
                <p:oleObj name="Worksheet" r:id="rId4" imgW="9410648" imgH="2032046" progId="Excel.Sheet.12">
                  <p:embed/>
                  <p:pic>
                    <p:nvPicPr>
                      <p:cNvPr id="11" name="Object 10">
                        <a:extLst>
                          <a:ext uri="{FF2B5EF4-FFF2-40B4-BE49-F238E27FC236}">
                            <a16:creationId xmlns:a16="http://schemas.microsoft.com/office/drawing/2014/main" id="{E8E21DA3-1692-486F-8D4B-0C52579F343B}"/>
                          </a:ext>
                        </a:extLst>
                      </p:cNvPr>
                      <p:cNvPicPr/>
                      <p:nvPr/>
                    </p:nvPicPr>
                    <p:blipFill>
                      <a:blip r:embed="rId5"/>
                      <a:stretch>
                        <a:fillRect/>
                      </a:stretch>
                    </p:blipFill>
                    <p:spPr>
                      <a:xfrm>
                        <a:off x="162560" y="4328160"/>
                        <a:ext cx="8539864" cy="2202352"/>
                      </a:xfrm>
                      <a:prstGeom prst="rect">
                        <a:avLst/>
                      </a:prstGeom>
                    </p:spPr>
                  </p:pic>
                </p:oleObj>
              </mc:Fallback>
            </mc:AlternateContent>
          </a:graphicData>
        </a:graphic>
      </p:graphicFrame>
      <p:sp>
        <p:nvSpPr>
          <p:cNvPr id="21" name="Rectangle 20">
            <a:extLst>
              <a:ext uri="{FF2B5EF4-FFF2-40B4-BE49-F238E27FC236}">
                <a16:creationId xmlns:a16="http://schemas.microsoft.com/office/drawing/2014/main" id="{9054476F-A741-4934-A91B-542FB0E98481}"/>
              </a:ext>
            </a:extLst>
          </p:cNvPr>
          <p:cNvSpPr/>
          <p:nvPr/>
        </p:nvSpPr>
        <p:spPr>
          <a:xfrm>
            <a:off x="3303613" y="3866495"/>
            <a:ext cx="2489784" cy="461665"/>
          </a:xfrm>
          <a:prstGeom prst="rect">
            <a:avLst/>
          </a:prstGeom>
        </p:spPr>
        <p:txBody>
          <a:bodyPr wrap="none">
            <a:spAutoFit/>
          </a:bodyPr>
          <a:lstStyle/>
          <a:p>
            <a:pPr lvl="0">
              <a:spcBef>
                <a:spcPts val="1000"/>
              </a:spcBef>
              <a:buClr>
                <a:srgbClr val="B31166"/>
              </a:buClr>
              <a:buSzPct val="80000"/>
            </a:pPr>
            <a:r>
              <a:rPr lang="en-US" sz="2400" b="1" dirty="0">
                <a:solidFill>
                  <a:prstClr val="black">
                    <a:lumMod val="75000"/>
                    <a:lumOff val="25000"/>
                  </a:prstClr>
                </a:solidFill>
              </a:rPr>
              <a:t>Top 10 Features</a:t>
            </a:r>
          </a:p>
        </p:txBody>
      </p:sp>
    </p:spTree>
    <p:extLst>
      <p:ext uri="{BB962C8B-B14F-4D97-AF65-F5344CB8AC3E}">
        <p14:creationId xmlns:p14="http://schemas.microsoft.com/office/powerpoint/2010/main" val="3413470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A05F5D-817F-4BA0-8BFA-4E8F42301A9D}"/>
              </a:ext>
            </a:extLst>
          </p:cNvPr>
          <p:cNvSpPr>
            <a:spLocks noGrp="1"/>
          </p:cNvSpPr>
          <p:nvPr>
            <p:ph type="title"/>
          </p:nvPr>
        </p:nvSpPr>
        <p:spPr/>
        <p:txBody>
          <a:bodyPr/>
          <a:lstStyle/>
          <a:p>
            <a:r>
              <a:rPr lang="en-US" dirty="0"/>
              <a:t>LINEAR REGRESSION</a:t>
            </a:r>
          </a:p>
        </p:txBody>
      </p:sp>
      <p:sp>
        <p:nvSpPr>
          <p:cNvPr id="5" name="Text Placeholder 4">
            <a:extLst>
              <a:ext uri="{FF2B5EF4-FFF2-40B4-BE49-F238E27FC236}">
                <a16:creationId xmlns:a16="http://schemas.microsoft.com/office/drawing/2014/main" id="{502713BB-E9E5-4AA7-BF7A-0D71341ED23E}"/>
              </a:ext>
            </a:extLst>
          </p:cNvPr>
          <p:cNvSpPr>
            <a:spLocks noGrp="1"/>
          </p:cNvSpPr>
          <p:nvPr>
            <p:ph type="body" idx="1"/>
          </p:nvPr>
        </p:nvSpPr>
        <p:spPr/>
        <p:txBody>
          <a:bodyPr/>
          <a:lstStyle/>
          <a:p>
            <a:r>
              <a:rPr lang="en-US" dirty="0"/>
              <a:t>Attempt to predict number of shares</a:t>
            </a:r>
          </a:p>
        </p:txBody>
      </p:sp>
    </p:spTree>
    <p:extLst>
      <p:ext uri="{BB962C8B-B14F-4D97-AF65-F5344CB8AC3E}">
        <p14:creationId xmlns:p14="http://schemas.microsoft.com/office/powerpoint/2010/main" val="388786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DD4D-9946-4DA7-8FC5-171169184944}"/>
              </a:ext>
            </a:extLst>
          </p:cNvPr>
          <p:cNvSpPr>
            <a:spLocks noGrp="1"/>
          </p:cNvSpPr>
          <p:nvPr>
            <p:ph type="title"/>
          </p:nvPr>
        </p:nvSpPr>
        <p:spPr/>
        <p:txBody>
          <a:bodyPr/>
          <a:lstStyle/>
          <a:p>
            <a:r>
              <a:rPr lang="en-US" dirty="0"/>
              <a:t>LINEAR REGRESSION</a:t>
            </a:r>
            <a:br>
              <a:rPr lang="en-US" dirty="0"/>
            </a:br>
            <a:r>
              <a:rPr lang="en-US" sz="2000" dirty="0"/>
              <a:t>Predict the NUMBER of shares</a:t>
            </a:r>
          </a:p>
        </p:txBody>
      </p:sp>
      <p:sp>
        <p:nvSpPr>
          <p:cNvPr id="3" name="Content Placeholder 2">
            <a:extLst>
              <a:ext uri="{FF2B5EF4-FFF2-40B4-BE49-F238E27FC236}">
                <a16:creationId xmlns:a16="http://schemas.microsoft.com/office/drawing/2014/main" id="{71E5BDD1-4C5D-4216-B860-016B2DF2DE56}"/>
              </a:ext>
            </a:extLst>
          </p:cNvPr>
          <p:cNvSpPr>
            <a:spLocks noGrp="1"/>
          </p:cNvSpPr>
          <p:nvPr>
            <p:ph idx="1"/>
          </p:nvPr>
        </p:nvSpPr>
        <p:spPr/>
        <p:txBody>
          <a:bodyPr/>
          <a:lstStyle/>
          <a:p>
            <a:r>
              <a:rPr lang="en-US" dirty="0"/>
              <a:t>Original research goal was to predict the NUMBER of shares</a:t>
            </a:r>
          </a:p>
          <a:p>
            <a:r>
              <a:rPr lang="en-US" dirty="0"/>
              <a:t>Various Regression Models</a:t>
            </a:r>
          </a:p>
          <a:p>
            <a:pPr lvl="1"/>
            <a:r>
              <a:rPr lang="en-US" dirty="0"/>
              <a:t>PC1</a:t>
            </a:r>
          </a:p>
          <a:p>
            <a:pPr lvl="1"/>
            <a:r>
              <a:rPr lang="en-US" dirty="0"/>
              <a:t>PC1 + PC2</a:t>
            </a:r>
          </a:p>
          <a:p>
            <a:pPr lvl="1"/>
            <a:r>
              <a:rPr lang="en-US" dirty="0"/>
              <a:t>PC1 + PC 2 + IVs removed from PCA + dummy coded categorical variables</a:t>
            </a:r>
          </a:p>
          <a:p>
            <a:pPr lvl="1"/>
            <a:r>
              <a:rPr lang="en-US" dirty="0"/>
              <a:t>PC1 + PC2 + IVs found important from other analysis</a:t>
            </a:r>
          </a:p>
          <a:p>
            <a:pPr lvl="1"/>
            <a:r>
              <a:rPr lang="en-US" dirty="0"/>
              <a:t>All 6 PCs</a:t>
            </a:r>
          </a:p>
          <a:p>
            <a:pPr marL="0" indent="0">
              <a:buNone/>
            </a:pPr>
            <a:endParaRPr lang="en-US" dirty="0"/>
          </a:p>
        </p:txBody>
      </p:sp>
      <p:pic>
        <p:nvPicPr>
          <p:cNvPr id="5" name="34-[AudioTrimmer.com]">
            <a:hlinkClick r:id="" action="ppaction://media"/>
            <a:extLst>
              <a:ext uri="{FF2B5EF4-FFF2-40B4-BE49-F238E27FC236}">
                <a16:creationId xmlns:a16="http://schemas.microsoft.com/office/drawing/2014/main" id="{429EC75E-F231-47EB-83D9-DAD892DF5C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4375" y="5715000"/>
            <a:ext cx="609600" cy="609600"/>
          </a:xfrm>
          <a:prstGeom prst="rect">
            <a:avLst/>
          </a:prstGeom>
        </p:spPr>
      </p:pic>
    </p:spTree>
    <p:extLst>
      <p:ext uri="{BB962C8B-B14F-4D97-AF65-F5344CB8AC3E}">
        <p14:creationId xmlns:p14="http://schemas.microsoft.com/office/powerpoint/2010/main" val="3700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0C3C-5A2F-4E2A-BEB3-5AE1BE741914}"/>
              </a:ext>
            </a:extLst>
          </p:cNvPr>
          <p:cNvSpPr>
            <a:spLocks noGrp="1"/>
          </p:cNvSpPr>
          <p:nvPr>
            <p:ph type="title"/>
          </p:nvPr>
        </p:nvSpPr>
        <p:spPr/>
        <p:txBody>
          <a:bodyPr/>
          <a:lstStyle/>
          <a:p>
            <a:r>
              <a:rPr lang="en-US" dirty="0"/>
              <a:t>“BEST” LINEAR REGRESSION</a:t>
            </a:r>
          </a:p>
        </p:txBody>
      </p:sp>
      <p:sp>
        <p:nvSpPr>
          <p:cNvPr id="6" name="Rectangle 5">
            <a:extLst>
              <a:ext uri="{FF2B5EF4-FFF2-40B4-BE49-F238E27FC236}">
                <a16:creationId xmlns:a16="http://schemas.microsoft.com/office/drawing/2014/main" id="{48473C2C-5529-43E5-B48A-8F17FB3E0684}"/>
              </a:ext>
            </a:extLst>
          </p:cNvPr>
          <p:cNvSpPr/>
          <p:nvPr/>
        </p:nvSpPr>
        <p:spPr>
          <a:xfrm>
            <a:off x="4622202" y="2482327"/>
            <a:ext cx="7569798" cy="3078343"/>
          </a:xfrm>
          <a:prstGeom prst="rect">
            <a:avLst/>
          </a:prstGeom>
        </p:spPr>
        <p:txBody>
          <a:bodyPr wrap="square">
            <a:spAutoFit/>
          </a:bodyPr>
          <a:lstStyle/>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Coefficients: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Estimate Std. Error t value             </a:t>
            </a:r>
            <a:r>
              <a:rPr lang="en-US" sz="1400" dirty="0" err="1">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Pr</a:t>
            </a: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(&gt;|t|)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(Intercept)      3281.5       39.9   82.34 &lt; 0.0000000000000002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p2$scores[, 1]    268.0       39.9    6.72       0.000000000018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p2$scores[, 3]   1120.8       39.9   28.12 &lt; 0.0000000000000002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p2$scores[, 4]    693.3       39.9   17.40 &lt; 0.0000000000000002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p2$scores[, 6]    110.3       39.9    2.77               0.0056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err="1">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Signif</a:t>
            </a: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codes:  0 ‘***’ 0.001 ‘**’ 0.01 ‘*’ 0.05 ‘.’ 0.1 ‘ ’ 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Residual standard error: 7940 on 39639 degrees of freedom</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Multiple R-squared:  0.0281,	Adjusted R-squared:  0.028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F-statistic:  287 on 4 and 39639 DF,  p-value: &lt;0.0000000000000002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AD75E0E-41EC-4515-9A91-C12094709FAE}"/>
              </a:ext>
            </a:extLst>
          </p:cNvPr>
          <p:cNvSpPr txBox="1"/>
          <p:nvPr/>
        </p:nvSpPr>
        <p:spPr>
          <a:xfrm>
            <a:off x="570155" y="2482327"/>
            <a:ext cx="3818965"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“Best” model: </a:t>
            </a:r>
          </a:p>
          <a:p>
            <a:pPr marL="742950" lvl="1" indent="-285750">
              <a:buFont typeface="Wingdings" panose="05000000000000000000" pitchFamily="2" charset="2"/>
              <a:buChar char="ü"/>
            </a:pPr>
            <a:r>
              <a:rPr lang="en-US" dirty="0"/>
              <a:t>PC1 + PC3 +PC4 +PC6</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Statistically significant model </a:t>
            </a:r>
          </a:p>
          <a:p>
            <a:pPr marL="742950" lvl="1" indent="-285750">
              <a:buFont typeface="Wingdings" panose="05000000000000000000" pitchFamily="2" charset="2"/>
              <a:buChar char="ü"/>
            </a:pPr>
            <a:r>
              <a:rPr lang="en-US" dirty="0"/>
              <a:t>F-test = 287 </a:t>
            </a:r>
          </a:p>
          <a:p>
            <a:pPr marL="742950" lvl="1" indent="-285750">
              <a:buFont typeface="Wingdings" panose="05000000000000000000" pitchFamily="2" charset="2"/>
              <a:buChar char="ü"/>
            </a:pPr>
            <a:r>
              <a:rPr lang="en-US" dirty="0"/>
              <a:t>p-score = 0</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Non-predictive model:</a:t>
            </a:r>
          </a:p>
          <a:p>
            <a:pPr marL="742950" lvl="1" indent="-285750">
              <a:buFont typeface="Wingdings" panose="05000000000000000000" pitchFamily="2" charset="2"/>
              <a:buChar char="§"/>
            </a:pPr>
            <a:r>
              <a:rPr lang="en-US" dirty="0"/>
              <a:t>Multiple R2 = 2.8%</a:t>
            </a:r>
          </a:p>
          <a:p>
            <a:pPr marL="742950" lvl="1" indent="-285750">
              <a:buFont typeface="Wingdings" panose="05000000000000000000" pitchFamily="2" charset="2"/>
              <a:buChar char="§"/>
            </a:pPr>
            <a:r>
              <a:rPr lang="en-US" dirty="0"/>
              <a:t>Adjusted R2 = 2.8%</a:t>
            </a:r>
          </a:p>
        </p:txBody>
      </p:sp>
      <p:pic>
        <p:nvPicPr>
          <p:cNvPr id="3" name="35-[AudioTrimmer.com]">
            <a:hlinkClick r:id="" action="ppaction://media"/>
            <a:extLst>
              <a:ext uri="{FF2B5EF4-FFF2-40B4-BE49-F238E27FC236}">
                <a16:creationId xmlns:a16="http://schemas.microsoft.com/office/drawing/2014/main" id="{67B64A06-45DE-420A-93F6-8907011F52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60360" y="6057565"/>
            <a:ext cx="609600" cy="609600"/>
          </a:xfrm>
          <a:prstGeom prst="rect">
            <a:avLst/>
          </a:prstGeom>
        </p:spPr>
      </p:pic>
    </p:spTree>
    <p:extLst>
      <p:ext uri="{BB962C8B-B14F-4D97-AF65-F5344CB8AC3E}">
        <p14:creationId xmlns:p14="http://schemas.microsoft.com/office/powerpoint/2010/main" val="30129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173C-BD6E-4D9C-8D66-5C47796ED571}"/>
              </a:ext>
            </a:extLst>
          </p:cNvPr>
          <p:cNvSpPr>
            <a:spLocks noGrp="1"/>
          </p:cNvSpPr>
          <p:nvPr>
            <p:ph type="title"/>
          </p:nvPr>
        </p:nvSpPr>
        <p:spPr/>
        <p:txBody>
          <a:bodyPr/>
          <a:lstStyle/>
          <a:p>
            <a:r>
              <a:rPr lang="en-US" dirty="0"/>
              <a:t>COMPARING MODELS</a:t>
            </a:r>
          </a:p>
        </p:txBody>
      </p:sp>
      <p:sp>
        <p:nvSpPr>
          <p:cNvPr id="3" name="Text Placeholder 2">
            <a:extLst>
              <a:ext uri="{FF2B5EF4-FFF2-40B4-BE49-F238E27FC236}">
                <a16:creationId xmlns:a16="http://schemas.microsoft.com/office/drawing/2014/main" id="{A4BF5B8E-FA85-4BC9-A28F-ED4F54E74B71}"/>
              </a:ext>
            </a:extLst>
          </p:cNvPr>
          <p:cNvSpPr>
            <a:spLocks noGrp="1"/>
          </p:cNvSpPr>
          <p:nvPr>
            <p:ph type="body" idx="1"/>
          </p:nvPr>
        </p:nvSpPr>
        <p:spPr>
          <a:xfrm>
            <a:off x="1154954" y="3140869"/>
            <a:ext cx="3050438" cy="576262"/>
          </a:xfrm>
        </p:spPr>
        <p:txBody>
          <a:bodyPr/>
          <a:lstStyle/>
          <a:p>
            <a:r>
              <a:rPr lang="en-US" dirty="0"/>
              <a:t>Random Forest</a:t>
            </a:r>
          </a:p>
        </p:txBody>
      </p:sp>
      <p:sp>
        <p:nvSpPr>
          <p:cNvPr id="5" name="Text Placeholder 4">
            <a:extLst>
              <a:ext uri="{FF2B5EF4-FFF2-40B4-BE49-F238E27FC236}">
                <a16:creationId xmlns:a16="http://schemas.microsoft.com/office/drawing/2014/main" id="{F352D233-F66A-4A1F-8A6F-BD58E658DCA6}"/>
              </a:ext>
            </a:extLst>
          </p:cNvPr>
          <p:cNvSpPr>
            <a:spLocks noGrp="1"/>
          </p:cNvSpPr>
          <p:nvPr>
            <p:ph type="body" sz="half" idx="18"/>
          </p:nvPr>
        </p:nvSpPr>
        <p:spPr>
          <a:xfrm>
            <a:off x="1154954" y="3774497"/>
            <a:ext cx="3050438" cy="917952"/>
          </a:xfrm>
        </p:spPr>
        <p:txBody>
          <a:bodyPr>
            <a:normAutofit/>
          </a:bodyPr>
          <a:lstStyle/>
          <a:p>
            <a:r>
              <a:rPr lang="en-US" sz="1800" dirty="0"/>
              <a:t>61.66% accuracy</a:t>
            </a:r>
          </a:p>
        </p:txBody>
      </p:sp>
      <p:sp>
        <p:nvSpPr>
          <p:cNvPr id="6" name="Text Placeholder 5">
            <a:extLst>
              <a:ext uri="{FF2B5EF4-FFF2-40B4-BE49-F238E27FC236}">
                <a16:creationId xmlns:a16="http://schemas.microsoft.com/office/drawing/2014/main" id="{890987C0-3487-4D4D-90B9-E673C50999A2}"/>
              </a:ext>
            </a:extLst>
          </p:cNvPr>
          <p:cNvSpPr>
            <a:spLocks noGrp="1"/>
          </p:cNvSpPr>
          <p:nvPr>
            <p:ph type="body" sz="quarter" idx="3"/>
          </p:nvPr>
        </p:nvSpPr>
        <p:spPr>
          <a:xfrm>
            <a:off x="1154954" y="4293499"/>
            <a:ext cx="3050438" cy="576263"/>
          </a:xfrm>
        </p:spPr>
        <p:txBody>
          <a:bodyPr/>
          <a:lstStyle/>
          <a:p>
            <a:r>
              <a:rPr lang="en-US" dirty="0"/>
              <a:t>Linear Regression</a:t>
            </a:r>
          </a:p>
        </p:txBody>
      </p:sp>
      <p:sp>
        <p:nvSpPr>
          <p:cNvPr id="8" name="Text Placeholder 7">
            <a:extLst>
              <a:ext uri="{FF2B5EF4-FFF2-40B4-BE49-F238E27FC236}">
                <a16:creationId xmlns:a16="http://schemas.microsoft.com/office/drawing/2014/main" id="{11B6C8DE-3211-4D73-95CE-DD2106A89BEC}"/>
              </a:ext>
            </a:extLst>
          </p:cNvPr>
          <p:cNvSpPr>
            <a:spLocks noGrp="1"/>
          </p:cNvSpPr>
          <p:nvPr>
            <p:ph type="body" sz="half" idx="19"/>
          </p:nvPr>
        </p:nvSpPr>
        <p:spPr>
          <a:xfrm>
            <a:off x="1154954" y="4904235"/>
            <a:ext cx="3050438" cy="917952"/>
          </a:xfrm>
        </p:spPr>
        <p:txBody>
          <a:bodyPr>
            <a:normAutofit/>
          </a:bodyPr>
          <a:lstStyle/>
          <a:p>
            <a:r>
              <a:rPr lang="en-US" sz="1800" dirty="0"/>
              <a:t>The model explains 2.8% of the variability of shares </a:t>
            </a:r>
          </a:p>
        </p:txBody>
      </p:sp>
      <p:sp>
        <p:nvSpPr>
          <p:cNvPr id="12" name="Text Placeholder 5">
            <a:extLst>
              <a:ext uri="{FF2B5EF4-FFF2-40B4-BE49-F238E27FC236}">
                <a16:creationId xmlns:a16="http://schemas.microsoft.com/office/drawing/2014/main" id="{29AA2933-C1F0-44E0-83D4-CDA3745E7FE9}"/>
              </a:ext>
            </a:extLst>
          </p:cNvPr>
          <p:cNvSpPr txBox="1">
            <a:spLocks/>
          </p:cNvSpPr>
          <p:nvPr/>
        </p:nvSpPr>
        <p:spPr>
          <a:xfrm>
            <a:off x="7986610" y="2852737"/>
            <a:ext cx="3050438" cy="57626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Final Thoughts</a:t>
            </a:r>
          </a:p>
        </p:txBody>
      </p:sp>
      <p:sp>
        <p:nvSpPr>
          <p:cNvPr id="9" name="Text Placeholder 4">
            <a:extLst>
              <a:ext uri="{FF2B5EF4-FFF2-40B4-BE49-F238E27FC236}">
                <a16:creationId xmlns:a16="http://schemas.microsoft.com/office/drawing/2014/main" id="{BF481C1B-5521-41FD-B473-97866B70F407}"/>
              </a:ext>
            </a:extLst>
          </p:cNvPr>
          <p:cNvSpPr txBox="1">
            <a:spLocks/>
          </p:cNvSpPr>
          <p:nvPr/>
        </p:nvSpPr>
        <p:spPr>
          <a:xfrm>
            <a:off x="4569832" y="3484486"/>
            <a:ext cx="3050438" cy="91795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800" dirty="0"/>
              <a:t>Trinary Classification of derived no of shares aka. popularity</a:t>
            </a:r>
          </a:p>
        </p:txBody>
      </p:sp>
      <p:sp>
        <p:nvSpPr>
          <p:cNvPr id="10" name="Text Placeholder 4">
            <a:extLst>
              <a:ext uri="{FF2B5EF4-FFF2-40B4-BE49-F238E27FC236}">
                <a16:creationId xmlns:a16="http://schemas.microsoft.com/office/drawing/2014/main" id="{D68D1F22-9356-4288-9B03-4159A74BE800}"/>
              </a:ext>
            </a:extLst>
          </p:cNvPr>
          <p:cNvSpPr txBox="1">
            <a:spLocks/>
          </p:cNvSpPr>
          <p:nvPr/>
        </p:nvSpPr>
        <p:spPr>
          <a:xfrm>
            <a:off x="4569832" y="4692449"/>
            <a:ext cx="3050438" cy="151950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800" dirty="0"/>
              <a:t>Predicts the actual no of shares which more intensive but with larger variance</a:t>
            </a:r>
          </a:p>
        </p:txBody>
      </p:sp>
      <p:sp>
        <p:nvSpPr>
          <p:cNvPr id="11" name="Text Placeholder 5">
            <a:extLst>
              <a:ext uri="{FF2B5EF4-FFF2-40B4-BE49-F238E27FC236}">
                <a16:creationId xmlns:a16="http://schemas.microsoft.com/office/drawing/2014/main" id="{67969562-B52A-400D-9CA7-D5E1A8FBE9A4}"/>
              </a:ext>
            </a:extLst>
          </p:cNvPr>
          <p:cNvSpPr txBox="1">
            <a:spLocks/>
          </p:cNvSpPr>
          <p:nvPr/>
        </p:nvSpPr>
        <p:spPr>
          <a:xfrm>
            <a:off x="4570782" y="2852737"/>
            <a:ext cx="3050438" cy="57626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Evaluation</a:t>
            </a:r>
          </a:p>
        </p:txBody>
      </p:sp>
      <p:sp>
        <p:nvSpPr>
          <p:cNvPr id="13" name="Text Placeholder 4">
            <a:extLst>
              <a:ext uri="{FF2B5EF4-FFF2-40B4-BE49-F238E27FC236}">
                <a16:creationId xmlns:a16="http://schemas.microsoft.com/office/drawing/2014/main" id="{1C749BC7-DAC6-4DB2-AAC0-203AD291BFC1}"/>
              </a:ext>
            </a:extLst>
          </p:cNvPr>
          <p:cNvSpPr txBox="1">
            <a:spLocks/>
          </p:cNvSpPr>
          <p:nvPr/>
        </p:nvSpPr>
        <p:spPr>
          <a:xfrm>
            <a:off x="7984710" y="3484486"/>
            <a:ext cx="3050438" cy="225039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800" dirty="0"/>
              <a:t>What question are we trying to ask?</a:t>
            </a:r>
          </a:p>
          <a:p>
            <a:r>
              <a:rPr lang="en-US" sz="1800" dirty="0"/>
              <a:t>An oracle that predict #</a:t>
            </a:r>
          </a:p>
          <a:p>
            <a:r>
              <a:rPr lang="en-US" sz="1800" dirty="0"/>
              <a:t>The tendency of </a:t>
            </a:r>
            <a:r>
              <a:rPr lang="en-US" sz="1800"/>
              <a:t>high reachability</a:t>
            </a:r>
            <a:endParaRPr lang="en-US" sz="1800" dirty="0"/>
          </a:p>
        </p:txBody>
      </p:sp>
    </p:spTree>
    <p:extLst>
      <p:ext uri="{BB962C8B-B14F-4D97-AF65-F5344CB8AC3E}">
        <p14:creationId xmlns:p14="http://schemas.microsoft.com/office/powerpoint/2010/main" val="2819116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DC14-C74F-41A6-A7E6-EDE80E686176}"/>
              </a:ext>
            </a:extLst>
          </p:cNvPr>
          <p:cNvSpPr>
            <a:spLocks noGrp="1"/>
          </p:cNvSpPr>
          <p:nvPr>
            <p:ph type="title"/>
          </p:nvPr>
        </p:nvSpPr>
        <p:spPr>
          <a:xfrm>
            <a:off x="999678" y="4002657"/>
            <a:ext cx="3486057" cy="431320"/>
          </a:xfrm>
        </p:spPr>
        <p:txBody>
          <a:bodyPr/>
          <a:lstStyle/>
          <a:p>
            <a:r>
              <a:rPr lang="en-US" dirty="0"/>
              <a:t>strong emotion is key</a:t>
            </a:r>
          </a:p>
        </p:txBody>
      </p:sp>
      <p:sp>
        <p:nvSpPr>
          <p:cNvPr id="5" name="Text Placeholder 4">
            <a:extLst>
              <a:ext uri="{FF2B5EF4-FFF2-40B4-BE49-F238E27FC236}">
                <a16:creationId xmlns:a16="http://schemas.microsoft.com/office/drawing/2014/main" id="{370B6F5D-6238-4DBE-8D1A-0A4CA4C18B46}"/>
              </a:ext>
            </a:extLst>
          </p:cNvPr>
          <p:cNvSpPr>
            <a:spLocks noGrp="1"/>
          </p:cNvSpPr>
          <p:nvPr>
            <p:ph idx="1"/>
          </p:nvPr>
        </p:nvSpPr>
        <p:spPr>
          <a:xfrm>
            <a:off x="5279366" y="1069675"/>
            <a:ext cx="5912956" cy="5262114"/>
          </a:xfrm>
        </p:spPr>
        <p:txBody>
          <a:bodyPr>
            <a:normAutofit/>
          </a:bodyPr>
          <a:lstStyle/>
          <a:p>
            <a:pPr marL="285750" indent="-285750">
              <a:buFont typeface="Arial" panose="020B0604020202020204" pitchFamily="34" charset="0"/>
              <a:buChar char="•"/>
            </a:pPr>
            <a:r>
              <a:rPr lang="en-US" sz="2000" dirty="0"/>
              <a:t>Journalist and bloggers should bring strong emotion (negative and positive) to their writing in order to get their news articles to be shared</a:t>
            </a:r>
          </a:p>
          <a:p>
            <a:pPr marL="285750" indent="-285750">
              <a:buFont typeface="Arial" panose="020B0604020202020204" pitchFamily="34" charset="0"/>
              <a:buChar char="•"/>
            </a:pPr>
            <a:r>
              <a:rPr lang="en-US" sz="2000" dirty="0"/>
              <a:t>Day of week &amp; channel does matter</a:t>
            </a:r>
          </a:p>
          <a:p>
            <a:pPr marL="285750" indent="-285750">
              <a:buFont typeface="Arial" panose="020B0604020202020204" pitchFamily="34" charset="0"/>
              <a:buChar char="•"/>
            </a:pPr>
            <a:r>
              <a:rPr lang="en-US" sz="2000" dirty="0"/>
              <a:t>Future analysis should be done on the long term risks of exposure to news that is heavily reliant on strong emotions (and therefore bias)</a:t>
            </a:r>
          </a:p>
          <a:p>
            <a:pPr marL="285750" indent="-285750">
              <a:buFont typeface="Arial" panose="020B0604020202020204" pitchFamily="34" charset="0"/>
              <a:buChar char="•"/>
            </a:pPr>
            <a:r>
              <a:rPr lang="en-US" sz="2000" dirty="0"/>
              <a:t>Future analysis of outliers only, could bring new insights or hone existing analysis</a:t>
            </a:r>
          </a:p>
          <a:p>
            <a:pPr marL="285750" indent="-285750">
              <a:buFont typeface="Arial" panose="020B0604020202020204" pitchFamily="34" charset="0"/>
              <a:buChar char="•"/>
            </a:pPr>
            <a:r>
              <a:rPr lang="en-US" sz="2000" dirty="0"/>
              <a:t>Bonus: assess user comments as predictors of popularity</a:t>
            </a:r>
          </a:p>
        </p:txBody>
      </p:sp>
      <p:sp>
        <p:nvSpPr>
          <p:cNvPr id="6" name="Title 1">
            <a:extLst>
              <a:ext uri="{FF2B5EF4-FFF2-40B4-BE49-F238E27FC236}">
                <a16:creationId xmlns:a16="http://schemas.microsoft.com/office/drawing/2014/main" id="{F9722C03-96E0-4646-9299-980E50407BA4}"/>
              </a:ext>
            </a:extLst>
          </p:cNvPr>
          <p:cNvSpPr txBox="1">
            <a:spLocks/>
          </p:cNvSpPr>
          <p:nvPr/>
        </p:nvSpPr>
        <p:spPr bwMode="gray">
          <a:xfrm>
            <a:off x="1220788" y="3429000"/>
            <a:ext cx="3486057" cy="43132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Conclusion</a:t>
            </a:r>
          </a:p>
        </p:txBody>
      </p:sp>
    </p:spTree>
    <p:extLst>
      <p:ext uri="{BB962C8B-B14F-4D97-AF65-F5344CB8AC3E}">
        <p14:creationId xmlns:p14="http://schemas.microsoft.com/office/powerpoint/2010/main" val="176098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255" y="1698785"/>
            <a:ext cx="3173482" cy="4297680"/>
          </a:xfrm>
        </p:spPr>
        <p:txBody>
          <a:bodyPr anchor="ctr">
            <a:normAutofit/>
          </a:bodyPr>
          <a:lstStyle/>
          <a:p>
            <a:r>
              <a:rPr lang="en-US" dirty="0">
                <a:solidFill>
                  <a:schemeClr val="tx1">
                    <a:lumMod val="95000"/>
                    <a:lumOff val="5000"/>
                  </a:schemeClr>
                </a:solidFill>
              </a:rPr>
              <a:t>VARIABLES</a:t>
            </a:r>
            <a:br>
              <a:rPr lang="en-US" dirty="0">
                <a:solidFill>
                  <a:schemeClr val="tx1">
                    <a:lumMod val="95000"/>
                    <a:lumOff val="5000"/>
                  </a:schemeClr>
                </a:solidFill>
              </a:rPr>
            </a:br>
            <a:r>
              <a:rPr lang="en-US" dirty="0">
                <a:solidFill>
                  <a:schemeClr val="tx1">
                    <a:lumMod val="95000"/>
                    <a:lumOff val="5000"/>
                  </a:schemeClr>
                </a:solidFill>
              </a:rPr>
              <a:t>SUMMARY</a:t>
            </a:r>
          </a:p>
        </p:txBody>
      </p:sp>
      <p:sp>
        <p:nvSpPr>
          <p:cNvPr id="4" name="Rectangle 3">
            <a:extLst>
              <a:ext uri="{FF2B5EF4-FFF2-40B4-BE49-F238E27FC236}">
                <a16:creationId xmlns:a16="http://schemas.microsoft.com/office/drawing/2014/main" id="{46D6B729-B412-44F6-8058-95A8F85C5733}"/>
              </a:ext>
            </a:extLst>
          </p:cNvPr>
          <p:cNvSpPr/>
          <p:nvPr/>
        </p:nvSpPr>
        <p:spPr>
          <a:xfrm>
            <a:off x="4107872" y="2371730"/>
            <a:ext cx="3976255" cy="1600438"/>
          </a:xfrm>
          <a:prstGeom prst="rect">
            <a:avLst/>
          </a:prstGeom>
        </p:spPr>
        <p:txBody>
          <a:bodyPr wrap="square">
            <a:spAutoFit/>
          </a:bodyPr>
          <a:lstStyle/>
          <a:p>
            <a:r>
              <a:rPr lang="en-US" sz="1400" b="1" u="sng" dirty="0"/>
              <a:t>WORDS</a:t>
            </a:r>
            <a:endParaRPr lang="en-US" sz="1400" dirty="0"/>
          </a:p>
          <a:p>
            <a:r>
              <a:rPr lang="en-US" sz="1400" dirty="0"/>
              <a:t>Number of words in the title (#)</a:t>
            </a:r>
          </a:p>
          <a:p>
            <a:r>
              <a:rPr lang="en-US" sz="1400" dirty="0"/>
              <a:t>Number of words in the article (#)</a:t>
            </a:r>
          </a:p>
          <a:p>
            <a:r>
              <a:rPr lang="en-US" sz="1400" dirty="0"/>
              <a:t>Average word length (#)</a:t>
            </a:r>
          </a:p>
          <a:p>
            <a:r>
              <a:rPr lang="en-US" sz="1400" dirty="0"/>
              <a:t>Rate of non-stop words (ratio)</a:t>
            </a:r>
          </a:p>
          <a:p>
            <a:r>
              <a:rPr lang="en-US" sz="1400" dirty="0"/>
              <a:t>Rate of unique words (ratio)</a:t>
            </a:r>
          </a:p>
          <a:p>
            <a:r>
              <a:rPr lang="en-US" sz="1400" dirty="0"/>
              <a:t>Rate of unique non-stop words (ratio)</a:t>
            </a:r>
          </a:p>
        </p:txBody>
      </p:sp>
      <p:sp>
        <p:nvSpPr>
          <p:cNvPr id="5" name="TextBox 4">
            <a:extLst>
              <a:ext uri="{FF2B5EF4-FFF2-40B4-BE49-F238E27FC236}">
                <a16:creationId xmlns:a16="http://schemas.microsoft.com/office/drawing/2014/main" id="{3C5E173C-71F8-49EE-8A6D-ADDEC0D81786}"/>
              </a:ext>
            </a:extLst>
          </p:cNvPr>
          <p:cNvSpPr txBox="1"/>
          <p:nvPr/>
        </p:nvSpPr>
        <p:spPr>
          <a:xfrm>
            <a:off x="7768559" y="2305615"/>
            <a:ext cx="4264114" cy="1384995"/>
          </a:xfrm>
          <a:prstGeom prst="rect">
            <a:avLst/>
          </a:prstGeom>
          <a:noFill/>
        </p:spPr>
        <p:txBody>
          <a:bodyPr wrap="square" rtlCol="0">
            <a:spAutoFit/>
          </a:bodyPr>
          <a:lstStyle/>
          <a:p>
            <a:r>
              <a:rPr lang="en-US" sz="1400" b="1" u="sng" dirty="0"/>
              <a:t>KEYWORDS</a:t>
            </a:r>
          </a:p>
          <a:p>
            <a:r>
              <a:rPr lang="en-US" sz="1400" dirty="0"/>
              <a:t>Number of keywords (#)</a:t>
            </a:r>
          </a:p>
          <a:p>
            <a:r>
              <a:rPr lang="en-US" sz="1400" dirty="0"/>
              <a:t>Worst keyword (#)</a:t>
            </a:r>
          </a:p>
          <a:p>
            <a:r>
              <a:rPr lang="en-US" sz="1400" dirty="0"/>
              <a:t>Average keyword (#)</a:t>
            </a:r>
          </a:p>
          <a:p>
            <a:r>
              <a:rPr lang="en-US" sz="1400" dirty="0"/>
              <a:t>Best keyword (#)</a:t>
            </a:r>
          </a:p>
          <a:p>
            <a:r>
              <a:rPr lang="en-US" sz="1400" dirty="0"/>
              <a:t>Mashable data channel (nominal)</a:t>
            </a:r>
          </a:p>
        </p:txBody>
      </p:sp>
      <p:sp>
        <p:nvSpPr>
          <p:cNvPr id="6" name="TextBox 5">
            <a:extLst>
              <a:ext uri="{FF2B5EF4-FFF2-40B4-BE49-F238E27FC236}">
                <a16:creationId xmlns:a16="http://schemas.microsoft.com/office/drawing/2014/main" id="{4BC1EB8D-E7DD-465B-AE2A-E67EBA4E7CFA}"/>
              </a:ext>
            </a:extLst>
          </p:cNvPr>
          <p:cNvSpPr txBox="1"/>
          <p:nvPr/>
        </p:nvSpPr>
        <p:spPr>
          <a:xfrm>
            <a:off x="4107872" y="3973507"/>
            <a:ext cx="3418609" cy="954107"/>
          </a:xfrm>
          <a:prstGeom prst="rect">
            <a:avLst/>
          </a:prstGeom>
          <a:noFill/>
        </p:spPr>
        <p:txBody>
          <a:bodyPr wrap="square" rtlCol="0">
            <a:spAutoFit/>
          </a:bodyPr>
          <a:lstStyle/>
          <a:p>
            <a:r>
              <a:rPr lang="en-US" sz="1400" b="1" u="sng" dirty="0"/>
              <a:t>LINKS</a:t>
            </a:r>
          </a:p>
          <a:p>
            <a:r>
              <a:rPr lang="en-US" sz="1400" dirty="0"/>
              <a:t>Number of links (#)</a:t>
            </a:r>
          </a:p>
          <a:p>
            <a:r>
              <a:rPr lang="en-US" sz="1400" dirty="0"/>
              <a:t>Number of Mashable article links (#)</a:t>
            </a:r>
          </a:p>
          <a:p>
            <a:r>
              <a:rPr lang="en-US" sz="1400" dirty="0"/>
              <a:t>Shares of Mashable links (#)</a:t>
            </a:r>
          </a:p>
        </p:txBody>
      </p:sp>
      <p:sp>
        <p:nvSpPr>
          <p:cNvPr id="7" name="TextBox 6">
            <a:extLst>
              <a:ext uri="{FF2B5EF4-FFF2-40B4-BE49-F238E27FC236}">
                <a16:creationId xmlns:a16="http://schemas.microsoft.com/office/drawing/2014/main" id="{B0914AF3-B22D-4B80-AD7D-1E0A1B63AE43}"/>
              </a:ext>
            </a:extLst>
          </p:cNvPr>
          <p:cNvSpPr txBox="1"/>
          <p:nvPr/>
        </p:nvSpPr>
        <p:spPr>
          <a:xfrm>
            <a:off x="7768559" y="3772570"/>
            <a:ext cx="4364182" cy="2462213"/>
          </a:xfrm>
          <a:prstGeom prst="rect">
            <a:avLst/>
          </a:prstGeom>
          <a:noFill/>
        </p:spPr>
        <p:txBody>
          <a:bodyPr wrap="square" rtlCol="0">
            <a:spAutoFit/>
          </a:bodyPr>
          <a:lstStyle/>
          <a:p>
            <a:r>
              <a:rPr lang="en-US" sz="1400" b="1" u="sng" dirty="0"/>
              <a:t>NATURAL LANGUAGE PROCESSING</a:t>
            </a:r>
          </a:p>
          <a:p>
            <a:r>
              <a:rPr lang="en-US" sz="1400" dirty="0"/>
              <a:t>Closeness to top 5 LDA topics (ratio)</a:t>
            </a:r>
          </a:p>
          <a:p>
            <a:r>
              <a:rPr lang="en-US" sz="1400" dirty="0"/>
              <a:t>Title subjectivity (ratio)</a:t>
            </a:r>
          </a:p>
          <a:p>
            <a:r>
              <a:rPr lang="en-US" sz="1400" dirty="0"/>
              <a:t>Article text subjectivity score (ratio)</a:t>
            </a:r>
          </a:p>
          <a:p>
            <a:r>
              <a:rPr lang="en-US" sz="1400" dirty="0"/>
              <a:t>Title sentiment polarity (ratio)</a:t>
            </a:r>
          </a:p>
          <a:p>
            <a:r>
              <a:rPr lang="en-US" sz="1400" dirty="0"/>
              <a:t>Rate of positive &amp; negative words (ratio)</a:t>
            </a:r>
          </a:p>
          <a:p>
            <a:r>
              <a:rPr lang="en-US" sz="1400" dirty="0"/>
              <a:t>Pos. words rate among non-neutral words (ratio)</a:t>
            </a:r>
          </a:p>
          <a:p>
            <a:r>
              <a:rPr lang="en-US" sz="1400" dirty="0"/>
              <a:t>Neg. words rate in non-neutral words (ratio)</a:t>
            </a:r>
          </a:p>
          <a:p>
            <a:r>
              <a:rPr lang="en-US" sz="1400" dirty="0"/>
              <a:t>Polarity of positive words (ratio)</a:t>
            </a:r>
          </a:p>
          <a:p>
            <a:r>
              <a:rPr lang="en-US" sz="1400" dirty="0"/>
              <a:t>Polarity of negative words (ratio)</a:t>
            </a:r>
          </a:p>
          <a:p>
            <a:r>
              <a:rPr lang="en-US" sz="1400" dirty="0"/>
              <a:t>Article text polarity score (ratio)</a:t>
            </a:r>
          </a:p>
        </p:txBody>
      </p:sp>
      <p:sp>
        <p:nvSpPr>
          <p:cNvPr id="8" name="TextBox 7">
            <a:extLst>
              <a:ext uri="{FF2B5EF4-FFF2-40B4-BE49-F238E27FC236}">
                <a16:creationId xmlns:a16="http://schemas.microsoft.com/office/drawing/2014/main" id="{B6385928-3A14-4869-9AFA-0B4A776A6D8F}"/>
              </a:ext>
            </a:extLst>
          </p:cNvPr>
          <p:cNvSpPr txBox="1"/>
          <p:nvPr/>
        </p:nvSpPr>
        <p:spPr>
          <a:xfrm>
            <a:off x="4107872" y="4983481"/>
            <a:ext cx="2916383" cy="738664"/>
          </a:xfrm>
          <a:prstGeom prst="rect">
            <a:avLst/>
          </a:prstGeom>
          <a:noFill/>
        </p:spPr>
        <p:txBody>
          <a:bodyPr wrap="square" rtlCol="0">
            <a:spAutoFit/>
          </a:bodyPr>
          <a:lstStyle/>
          <a:p>
            <a:r>
              <a:rPr lang="en-US" sz="1400" b="1" u="sng" dirty="0"/>
              <a:t>Digital Media</a:t>
            </a:r>
          </a:p>
          <a:p>
            <a:r>
              <a:rPr lang="en-US" sz="1400" dirty="0"/>
              <a:t>No of images</a:t>
            </a:r>
          </a:p>
          <a:p>
            <a:r>
              <a:rPr lang="en-US" sz="1400" dirty="0"/>
              <a:t>No of videos </a:t>
            </a:r>
          </a:p>
        </p:txBody>
      </p:sp>
      <p:sp>
        <p:nvSpPr>
          <p:cNvPr id="10" name="TextBox 9">
            <a:extLst>
              <a:ext uri="{FF2B5EF4-FFF2-40B4-BE49-F238E27FC236}">
                <a16:creationId xmlns:a16="http://schemas.microsoft.com/office/drawing/2014/main" id="{01272452-05FE-49FB-866C-730FC4A7C559}"/>
              </a:ext>
            </a:extLst>
          </p:cNvPr>
          <p:cNvSpPr txBox="1"/>
          <p:nvPr/>
        </p:nvSpPr>
        <p:spPr>
          <a:xfrm>
            <a:off x="4107872" y="5679426"/>
            <a:ext cx="2580443" cy="738664"/>
          </a:xfrm>
          <a:prstGeom prst="rect">
            <a:avLst/>
          </a:prstGeom>
          <a:noFill/>
        </p:spPr>
        <p:txBody>
          <a:bodyPr wrap="square" rtlCol="0">
            <a:spAutoFit/>
          </a:bodyPr>
          <a:lstStyle/>
          <a:p>
            <a:r>
              <a:rPr lang="en-US" sz="1400" b="1" u="sng" dirty="0"/>
              <a:t>Time</a:t>
            </a:r>
          </a:p>
          <a:p>
            <a:r>
              <a:rPr lang="en-US" sz="1400" dirty="0"/>
              <a:t>Day of the week (nominal)</a:t>
            </a:r>
          </a:p>
          <a:p>
            <a:r>
              <a:rPr lang="en-US" sz="1400" dirty="0"/>
              <a:t>Weekend? (bool)</a:t>
            </a:r>
          </a:p>
        </p:txBody>
      </p:sp>
    </p:spTree>
    <p:extLst>
      <p:ext uri="{BB962C8B-B14F-4D97-AF65-F5344CB8AC3E}">
        <p14:creationId xmlns:p14="http://schemas.microsoft.com/office/powerpoint/2010/main" val="1009547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5F0847-06D5-4878-B949-1CCB29E09005}"/>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E9783CFE-E8EE-4D04-8FC8-6ACDE1E21C3C}"/>
              </a:ext>
            </a:extLst>
          </p:cNvPr>
          <p:cNvSpPr>
            <a:spLocks noGrp="1"/>
          </p:cNvSpPr>
          <p:nvPr>
            <p:ph idx="1"/>
          </p:nvPr>
        </p:nvSpPr>
        <p:spPr>
          <a:xfrm>
            <a:off x="638356" y="2311878"/>
            <a:ext cx="11110822" cy="4382219"/>
          </a:xfrm>
        </p:spPr>
        <p:txBody>
          <a:bodyPr>
            <a:normAutofit/>
          </a:bodyPr>
          <a:lstStyle/>
          <a:p>
            <a:r>
              <a:rPr lang="en-US" dirty="0"/>
              <a:t>K. Fernandes, P. </a:t>
            </a:r>
            <a:r>
              <a:rPr lang="en-US" dirty="0" err="1"/>
              <a:t>Vinagre</a:t>
            </a:r>
            <a:r>
              <a:rPr lang="en-US" dirty="0"/>
              <a:t> and P. Cortez. (2015). A Proactive Intelligent Decision Support System for Predicting the Popularity of Online News. Proceedings of the 17th EPIA 2015 - Portuguese Conference on Artificial Intelligence, September, Coimbra, Portugal.</a:t>
            </a:r>
          </a:p>
          <a:p>
            <a:r>
              <a:rPr lang="en-US" dirty="0"/>
              <a:t>Tatar, A., Antoniadis, P., De Amorim, M. D., &amp; </a:t>
            </a:r>
            <a:r>
              <a:rPr lang="en-US" dirty="0" err="1"/>
              <a:t>Fdida</a:t>
            </a:r>
            <a:r>
              <a:rPr lang="en-US" dirty="0"/>
              <a:t>, S. (2014). From popularity prediction to ranking online news. Social Network Analysis and Mining, 4(1), 174.</a:t>
            </a:r>
          </a:p>
          <a:p>
            <a:r>
              <a:rPr lang="en-US" dirty="0"/>
              <a:t>Bandari, R., </a:t>
            </a:r>
            <a:r>
              <a:rPr lang="en-US" dirty="0" err="1"/>
              <a:t>Asur</a:t>
            </a:r>
            <a:r>
              <a:rPr lang="en-US" dirty="0"/>
              <a:t>, S., &amp; Huberman, B. A. (2012). The pulse of news in social media: Forecasting popularity. ICWSM, 12, 26-33</a:t>
            </a:r>
          </a:p>
          <a:p>
            <a:r>
              <a:rPr lang="en-US" dirty="0"/>
              <a:t>Tatar, A., </a:t>
            </a:r>
            <a:r>
              <a:rPr lang="en-US" dirty="0" err="1"/>
              <a:t>Leguay</a:t>
            </a:r>
            <a:r>
              <a:rPr lang="en-US" dirty="0"/>
              <a:t>, J., Antoniadis, P., Limbourg, A., de Amorim, M. D., &amp; </a:t>
            </a:r>
            <a:r>
              <a:rPr lang="en-US" dirty="0" err="1"/>
              <a:t>Fdida</a:t>
            </a:r>
            <a:r>
              <a:rPr lang="en-US" dirty="0"/>
              <a:t>, S. (2011, May). Predicting the popularity of online articles based on user comments. In Proceedings of the International Conference on Web Intelligence, Mining and Semantics (p. 67). ACM. </a:t>
            </a:r>
          </a:p>
          <a:p>
            <a:r>
              <a:rPr lang="en-US" dirty="0"/>
              <a:t>Wu, B., &amp; Shen, H. (2015). Analyzing and predicting news popularity on Twitter. International Journal of Information Management, 35(6), 702-711.</a:t>
            </a:r>
          </a:p>
        </p:txBody>
      </p:sp>
    </p:spTree>
    <p:extLst>
      <p:ext uri="{BB962C8B-B14F-4D97-AF65-F5344CB8AC3E}">
        <p14:creationId xmlns:p14="http://schemas.microsoft.com/office/powerpoint/2010/main" val="221335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061F655-345C-4AD8-85BC-913D87523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88FBA05C-D740-40CE-9A7D-9E5A715A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1" name="Freeform 5">
              <a:extLst>
                <a:ext uri="{FF2B5EF4-FFF2-40B4-BE49-F238E27FC236}">
                  <a16:creationId xmlns:a16="http://schemas.microsoft.com/office/drawing/2014/main" id="{FDE8183D-5757-4D73-A338-62BDD88E4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10" name="Picture 9" descr="A close up of a device&#10;&#10;Description generated with very high confidence">
            <a:extLst>
              <a:ext uri="{FF2B5EF4-FFF2-40B4-BE49-F238E27FC236}">
                <a16:creationId xmlns:a16="http://schemas.microsoft.com/office/drawing/2014/main" id="{F23A7B5B-CABA-4147-A681-C0E88506F0EC}"/>
              </a:ext>
            </a:extLst>
          </p:cNvPr>
          <p:cNvPicPr>
            <a:picLocks noChangeAspect="1"/>
          </p:cNvPicPr>
          <p:nvPr/>
        </p:nvPicPr>
        <p:blipFill>
          <a:blip r:embed="rId4"/>
          <a:stretch>
            <a:fillRect/>
          </a:stretch>
        </p:blipFill>
        <p:spPr>
          <a:xfrm>
            <a:off x="5765124" y="803751"/>
            <a:ext cx="5250498" cy="5250498"/>
          </a:xfrm>
          <a:prstGeom prst="rect">
            <a:avLst/>
          </a:prstGeom>
        </p:spPr>
      </p:pic>
      <p:sp>
        <p:nvSpPr>
          <p:cNvPr id="24" name="Rectangle 23">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973668"/>
            <a:ext cx="2942210" cy="1020232"/>
          </a:xfrm>
        </p:spPr>
        <p:txBody>
          <a:bodyPr vert="horz" lIns="91440" tIns="45720" rIns="91440" bIns="0" rtlCol="0">
            <a:normAutofit/>
          </a:bodyPr>
          <a:lstStyle/>
          <a:p>
            <a:pPr>
              <a:lnSpc>
                <a:spcPct val="90000"/>
              </a:lnSpc>
            </a:pPr>
            <a:r>
              <a:rPr lang="en-US" sz="3300">
                <a:solidFill>
                  <a:srgbClr val="EBEBEB"/>
                </a:solidFill>
              </a:rPr>
              <a:t>PRE-PROCESSING</a:t>
            </a:r>
          </a:p>
        </p:txBody>
      </p:sp>
      <p:sp>
        <p:nvSpPr>
          <p:cNvPr id="3" name="Content Placeholder 2"/>
          <p:cNvSpPr>
            <a:spLocks noGrp="1"/>
          </p:cNvSpPr>
          <p:nvPr>
            <p:ph idx="1"/>
          </p:nvPr>
        </p:nvSpPr>
        <p:spPr>
          <a:xfrm>
            <a:off x="1154955" y="2120900"/>
            <a:ext cx="3133726" cy="3898900"/>
          </a:xfrm>
        </p:spPr>
        <p:txBody>
          <a:bodyPr vert="horz" lIns="91440" tIns="91440" rIns="91440" bIns="91440" rtlCol="0">
            <a:normAutofit/>
          </a:bodyPr>
          <a:lstStyle/>
          <a:p>
            <a:r>
              <a:rPr lang="en-US" cap="all">
                <a:solidFill>
                  <a:srgbClr val="FFFFFF"/>
                </a:solidFill>
              </a:rPr>
              <a:t>MANY OF THE VARIABLES HAVE SKEWED DISTRIBUTIONS</a:t>
            </a:r>
          </a:p>
          <a:p>
            <a:r>
              <a:rPr lang="en-US" cap="all">
                <a:solidFill>
                  <a:srgbClr val="FFFFFF"/>
                </a:solidFill>
              </a:rPr>
              <a:t>Some are count values</a:t>
            </a:r>
          </a:p>
          <a:p>
            <a:r>
              <a:rPr lang="en-US" cap="all">
                <a:solidFill>
                  <a:srgbClr val="FFFFFF"/>
                </a:solidFill>
              </a:rPr>
              <a:t>Some are ratio</a:t>
            </a:r>
          </a:p>
          <a:p>
            <a:r>
              <a:rPr lang="en-US" cap="all">
                <a:solidFill>
                  <a:srgbClr val="FFFFFF"/>
                </a:solidFill>
              </a:rPr>
              <a:t>SOME ARE BOOLEAN</a:t>
            </a:r>
          </a:p>
          <a:p>
            <a:r>
              <a:rPr lang="en-US" cap="all">
                <a:solidFill>
                  <a:srgbClr val="FFFFFF"/>
                </a:solidFill>
              </a:rPr>
              <a:t>outliers</a:t>
            </a:r>
          </a:p>
        </p:txBody>
      </p:sp>
    </p:spTree>
    <p:extLst>
      <p:ext uri="{BB962C8B-B14F-4D97-AF65-F5344CB8AC3E}">
        <p14:creationId xmlns:p14="http://schemas.microsoft.com/office/powerpoint/2010/main" val="31836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BEEF-4189-4D70-8AD3-A568805E3269}"/>
              </a:ext>
            </a:extLst>
          </p:cNvPr>
          <p:cNvSpPr>
            <a:spLocks noGrp="1"/>
          </p:cNvSpPr>
          <p:nvPr>
            <p:ph type="title"/>
          </p:nvPr>
        </p:nvSpPr>
        <p:spPr/>
        <p:txBody>
          <a:bodyPr/>
          <a:lstStyle/>
          <a:p>
            <a:r>
              <a:rPr lang="en-US" dirty="0"/>
              <a:t>PRE-FLIGHT CHECK</a:t>
            </a:r>
          </a:p>
        </p:txBody>
      </p:sp>
      <p:sp>
        <p:nvSpPr>
          <p:cNvPr id="3" name="Text Placeholder 2">
            <a:extLst>
              <a:ext uri="{FF2B5EF4-FFF2-40B4-BE49-F238E27FC236}">
                <a16:creationId xmlns:a16="http://schemas.microsoft.com/office/drawing/2014/main" id="{3915BA51-D997-4C0A-B7B2-F06CA90DB7A4}"/>
              </a:ext>
            </a:extLst>
          </p:cNvPr>
          <p:cNvSpPr>
            <a:spLocks noGrp="1"/>
          </p:cNvSpPr>
          <p:nvPr>
            <p:ph type="body" idx="1"/>
          </p:nvPr>
        </p:nvSpPr>
        <p:spPr/>
        <p:txBody>
          <a:bodyPr/>
          <a:lstStyle/>
          <a:p>
            <a:r>
              <a:rPr lang="en-US" dirty="0"/>
              <a:t>CORRELATIONS</a:t>
            </a:r>
          </a:p>
        </p:txBody>
      </p:sp>
      <p:sp>
        <p:nvSpPr>
          <p:cNvPr id="4" name="Content Placeholder 3">
            <a:extLst>
              <a:ext uri="{FF2B5EF4-FFF2-40B4-BE49-F238E27FC236}">
                <a16:creationId xmlns:a16="http://schemas.microsoft.com/office/drawing/2014/main" id="{E09B7E4B-240A-4ABA-B2DB-08CB96DD2BD6}"/>
              </a:ext>
            </a:extLst>
          </p:cNvPr>
          <p:cNvSpPr>
            <a:spLocks noGrp="1"/>
          </p:cNvSpPr>
          <p:nvPr>
            <p:ph sz="half" idx="2"/>
          </p:nvPr>
        </p:nvSpPr>
        <p:spPr/>
        <p:txBody>
          <a:bodyPr>
            <a:normAutofit fontScale="92500" lnSpcReduction="20000"/>
          </a:bodyPr>
          <a:lstStyle/>
          <a:p>
            <a:r>
              <a:rPr lang="en-US" dirty="0"/>
              <a:t>Based on the Bartlett’s test of Sphericity and on our analysis of the correlation table, we found many significant correlations among the independent variables (IVs). This provides an opportunity for exploration of latent meaning and also means that multicollinearity must be dealt with .</a:t>
            </a:r>
          </a:p>
          <a:p>
            <a:r>
              <a:rPr lang="en-US" dirty="0"/>
              <a:t>There are also 24 significant correlations between the IVs and the target variable which indicates a predictive model can be built</a:t>
            </a:r>
          </a:p>
        </p:txBody>
      </p:sp>
      <p:sp>
        <p:nvSpPr>
          <p:cNvPr id="5" name="Text Placeholder 4">
            <a:extLst>
              <a:ext uri="{FF2B5EF4-FFF2-40B4-BE49-F238E27FC236}">
                <a16:creationId xmlns:a16="http://schemas.microsoft.com/office/drawing/2014/main" id="{FE1BF6A9-4D4B-491C-9EC0-B52D60D1F572}"/>
              </a:ext>
            </a:extLst>
          </p:cNvPr>
          <p:cNvSpPr>
            <a:spLocks noGrp="1"/>
          </p:cNvSpPr>
          <p:nvPr>
            <p:ph type="body" sz="quarter" idx="3"/>
          </p:nvPr>
        </p:nvSpPr>
        <p:spPr/>
        <p:txBody>
          <a:bodyPr/>
          <a:lstStyle/>
          <a:p>
            <a:r>
              <a:rPr lang="en-US" dirty="0"/>
              <a:t>TESTING</a:t>
            </a:r>
          </a:p>
        </p:txBody>
      </p:sp>
      <p:sp>
        <p:nvSpPr>
          <p:cNvPr id="6" name="Content Placeholder 5">
            <a:extLst>
              <a:ext uri="{FF2B5EF4-FFF2-40B4-BE49-F238E27FC236}">
                <a16:creationId xmlns:a16="http://schemas.microsoft.com/office/drawing/2014/main" id="{06D9A5EB-5833-4645-ADAE-35F1EEE49242}"/>
              </a:ext>
            </a:extLst>
          </p:cNvPr>
          <p:cNvSpPr>
            <a:spLocks noGrp="1"/>
          </p:cNvSpPr>
          <p:nvPr>
            <p:ph sz="quarter" idx="4"/>
          </p:nvPr>
        </p:nvSpPr>
        <p:spPr>
          <a:xfrm>
            <a:off x="6208711" y="3179762"/>
            <a:ext cx="4825159" cy="2840039"/>
          </a:xfrm>
        </p:spPr>
        <p:txBody>
          <a:bodyPr>
            <a:normAutofit fontScale="92500" lnSpcReduction="20000"/>
          </a:bodyPr>
          <a:lstStyle/>
          <a:p>
            <a:r>
              <a:rPr lang="en-US" dirty="0"/>
              <a:t>BARTLETT’S TEST OF SPHERICITY</a:t>
            </a:r>
          </a:p>
          <a:p>
            <a:pPr lvl="1"/>
            <a:r>
              <a:rPr lang="en-US" dirty="0"/>
              <a:t>Chi-Squared = 20,400,000, p &lt; 0.001</a:t>
            </a:r>
          </a:p>
          <a:p>
            <a:pPr lvl="1"/>
            <a:r>
              <a:rPr lang="en-US" dirty="0"/>
              <a:t>There is significant correlation to exploit in the data</a:t>
            </a:r>
          </a:p>
          <a:p>
            <a:r>
              <a:rPr lang="en-US" dirty="0"/>
              <a:t>KMO measure of sample adequacy</a:t>
            </a:r>
          </a:p>
          <a:p>
            <a:pPr lvl="1"/>
            <a:r>
              <a:rPr lang="en-US" dirty="0"/>
              <a:t>Overall MSA = 0.61</a:t>
            </a:r>
          </a:p>
          <a:p>
            <a:pPr lvl="1"/>
            <a:r>
              <a:rPr lang="en-US" dirty="0"/>
              <a:t>Indicates stability</a:t>
            </a:r>
          </a:p>
        </p:txBody>
      </p:sp>
      <p:pic>
        <p:nvPicPr>
          <p:cNvPr id="7" name="6-[AudioTrimmer.com]">
            <a:hlinkClick r:id="" action="ppaction://media"/>
            <a:extLst>
              <a:ext uri="{FF2B5EF4-FFF2-40B4-BE49-F238E27FC236}">
                <a16:creationId xmlns:a16="http://schemas.microsoft.com/office/drawing/2014/main" id="{59624A05-4D93-4790-AF9C-EBFC9A7F06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52869" y="5715001"/>
            <a:ext cx="609600" cy="609600"/>
          </a:xfrm>
          <a:prstGeom prst="rect">
            <a:avLst/>
          </a:prstGeom>
        </p:spPr>
      </p:pic>
    </p:spTree>
    <p:extLst>
      <p:ext uri="{BB962C8B-B14F-4D97-AF65-F5344CB8AC3E}">
        <p14:creationId xmlns:p14="http://schemas.microsoft.com/office/powerpoint/2010/main" val="227377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88E2-359F-4650-986E-5CD6189693B0}"/>
              </a:ext>
            </a:extLst>
          </p:cNvPr>
          <p:cNvSpPr>
            <a:spLocks noGrp="1"/>
          </p:cNvSpPr>
          <p:nvPr>
            <p:ph type="title"/>
          </p:nvPr>
        </p:nvSpPr>
        <p:spPr/>
        <p:txBody>
          <a:bodyPr/>
          <a:lstStyle/>
          <a:p>
            <a:r>
              <a:rPr lang="en-US" dirty="0"/>
              <a:t>SIGNIFICANT CORRELATIONS</a:t>
            </a:r>
            <a:br>
              <a:rPr lang="en-US" dirty="0"/>
            </a:br>
            <a:r>
              <a:rPr lang="en-US" sz="1400" dirty="0"/>
              <a:t>Note: tokens = words</a:t>
            </a:r>
            <a:endParaRPr lang="en-US" sz="2400" dirty="0">
              <a:solidFill>
                <a:schemeClr val="accent2"/>
              </a:solidFill>
            </a:endParaRPr>
          </a:p>
        </p:txBody>
      </p:sp>
      <p:graphicFrame>
        <p:nvGraphicFramePr>
          <p:cNvPr id="6" name="Table 5">
            <a:extLst>
              <a:ext uri="{FF2B5EF4-FFF2-40B4-BE49-F238E27FC236}">
                <a16:creationId xmlns:a16="http://schemas.microsoft.com/office/drawing/2014/main" id="{DB77D180-E15F-4B52-9F49-F92440783E57}"/>
              </a:ext>
            </a:extLst>
          </p:cNvPr>
          <p:cNvGraphicFramePr>
            <a:graphicFrameLocks noGrp="1"/>
          </p:cNvGraphicFramePr>
          <p:nvPr/>
        </p:nvGraphicFramePr>
        <p:xfrm>
          <a:off x="1214515" y="2603502"/>
          <a:ext cx="8643782" cy="3416295"/>
        </p:xfrm>
        <a:graphic>
          <a:graphicData uri="http://schemas.openxmlformats.org/drawingml/2006/table">
            <a:tbl>
              <a:tblPr/>
              <a:tblGrid>
                <a:gridCol w="2104007">
                  <a:extLst>
                    <a:ext uri="{9D8B030D-6E8A-4147-A177-3AD203B41FA5}">
                      <a16:colId xmlns:a16="http://schemas.microsoft.com/office/drawing/2014/main" val="103755731"/>
                    </a:ext>
                  </a:extLst>
                </a:gridCol>
                <a:gridCol w="336207">
                  <a:extLst>
                    <a:ext uri="{9D8B030D-6E8A-4147-A177-3AD203B41FA5}">
                      <a16:colId xmlns:a16="http://schemas.microsoft.com/office/drawing/2014/main" val="1908897591"/>
                    </a:ext>
                  </a:extLst>
                </a:gridCol>
                <a:gridCol w="151836">
                  <a:extLst>
                    <a:ext uri="{9D8B030D-6E8A-4147-A177-3AD203B41FA5}">
                      <a16:colId xmlns:a16="http://schemas.microsoft.com/office/drawing/2014/main" val="1141787993"/>
                    </a:ext>
                  </a:extLst>
                </a:gridCol>
                <a:gridCol w="2342606">
                  <a:extLst>
                    <a:ext uri="{9D8B030D-6E8A-4147-A177-3AD203B41FA5}">
                      <a16:colId xmlns:a16="http://schemas.microsoft.com/office/drawing/2014/main" val="1251273874"/>
                    </a:ext>
                  </a:extLst>
                </a:gridCol>
                <a:gridCol w="379589">
                  <a:extLst>
                    <a:ext uri="{9D8B030D-6E8A-4147-A177-3AD203B41FA5}">
                      <a16:colId xmlns:a16="http://schemas.microsoft.com/office/drawing/2014/main" val="898885310"/>
                    </a:ext>
                  </a:extLst>
                </a:gridCol>
                <a:gridCol w="140990">
                  <a:extLst>
                    <a:ext uri="{9D8B030D-6E8A-4147-A177-3AD203B41FA5}">
                      <a16:colId xmlns:a16="http://schemas.microsoft.com/office/drawing/2014/main" val="2094408211"/>
                    </a:ext>
                  </a:extLst>
                </a:gridCol>
                <a:gridCol w="2667968">
                  <a:extLst>
                    <a:ext uri="{9D8B030D-6E8A-4147-A177-3AD203B41FA5}">
                      <a16:colId xmlns:a16="http://schemas.microsoft.com/office/drawing/2014/main" val="3364673544"/>
                    </a:ext>
                  </a:extLst>
                </a:gridCol>
                <a:gridCol w="520579">
                  <a:extLst>
                    <a:ext uri="{9D8B030D-6E8A-4147-A177-3AD203B41FA5}">
                      <a16:colId xmlns:a16="http://schemas.microsoft.com/office/drawing/2014/main" val="2974782010"/>
                    </a:ext>
                  </a:extLst>
                </a:gridCol>
              </a:tblGrid>
              <a:tr h="227753">
                <a:tc>
                  <a:txBody>
                    <a:bodyPr/>
                    <a:lstStyle/>
                    <a:p>
                      <a:pPr algn="l" fontAlgn="b"/>
                      <a:r>
                        <a:rPr lang="en-US" sz="1400" b="0" i="0" u="none" strike="noStrike">
                          <a:solidFill>
                            <a:srgbClr val="000000"/>
                          </a:solidFill>
                          <a:effectLst/>
                          <a:latin typeface="Calibri" panose="020F0502020204030204" pitchFamily="34" charset="0"/>
                        </a:rPr>
                        <a:t>n_tokens_title</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28</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kw_max_max</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30</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global_rate_positive_words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extLst>
                  <a:ext uri="{0D108BD9-81ED-4DB2-BD59-A6C34878D82A}">
                    <a16:rowId xmlns:a16="http://schemas.microsoft.com/office/drawing/2014/main" val="1862651202"/>
                  </a:ext>
                </a:extLst>
              </a:tr>
              <a:tr h="227753">
                <a:tc>
                  <a:txBody>
                    <a:bodyPr/>
                    <a:lstStyle/>
                    <a:p>
                      <a:pPr algn="l" fontAlgn="b"/>
                      <a:r>
                        <a:rPr lang="en-US" sz="1400" b="0" i="0" u="none" strike="noStrike">
                          <a:solidFill>
                            <a:srgbClr val="000000"/>
                          </a:solidFill>
                          <a:effectLst/>
                          <a:latin typeface="Calibri" panose="020F0502020204030204" pitchFamily="34" charset="0"/>
                        </a:rPr>
                        <a:t>n_tokens_content</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36</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kw_avg_max</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36</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global_rate_negative_words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extLst>
                  <a:ext uri="{0D108BD9-81ED-4DB2-BD59-A6C34878D82A}">
                    <a16:rowId xmlns:a16="http://schemas.microsoft.com/office/drawing/2014/main" val="2387416215"/>
                  </a:ext>
                </a:extLst>
              </a:tr>
              <a:tr h="227753">
                <a:tc>
                  <a:txBody>
                    <a:bodyPr/>
                    <a:lstStyle/>
                    <a:p>
                      <a:pPr algn="l" fontAlgn="b"/>
                      <a:r>
                        <a:rPr lang="en-US" sz="1400" b="0" i="0" u="none" strike="noStrike">
                          <a:solidFill>
                            <a:srgbClr val="000000"/>
                          </a:solidFill>
                          <a:effectLst/>
                          <a:latin typeface="Calibri" panose="020F0502020204030204" pitchFamily="34" charset="0"/>
                        </a:rPr>
                        <a:t>n_unique_tokens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4</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kw_min_avg</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29</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rate_positive_words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39</a:t>
                      </a:r>
                    </a:p>
                  </a:txBody>
                  <a:tcPr marL="6507" marR="6507" marT="6507" marB="0" anchor="b">
                    <a:lnL>
                      <a:noFill/>
                    </a:lnL>
                    <a:lnR>
                      <a:noFill/>
                    </a:lnR>
                    <a:lnT>
                      <a:noFill/>
                    </a:lnT>
                    <a:lnB>
                      <a:noFill/>
                    </a:lnB>
                  </a:tcPr>
                </a:tc>
                <a:extLst>
                  <a:ext uri="{0D108BD9-81ED-4DB2-BD59-A6C34878D82A}">
                    <a16:rowId xmlns:a16="http://schemas.microsoft.com/office/drawing/2014/main" val="1860735468"/>
                  </a:ext>
                </a:extLst>
              </a:tr>
              <a:tr h="227753">
                <a:tc>
                  <a:txBody>
                    <a:bodyPr/>
                    <a:lstStyle/>
                    <a:p>
                      <a:pPr algn="l" fontAlgn="b"/>
                      <a:r>
                        <a:rPr lang="en-US" sz="1400" b="0" i="0" u="none" strike="noStrike">
                          <a:solidFill>
                            <a:srgbClr val="000000"/>
                          </a:solidFill>
                          <a:effectLst/>
                          <a:latin typeface="Calibri" panose="020F0502020204030204" pitchFamily="34" charset="0"/>
                        </a:rPr>
                        <a:t>n_non_stop_words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6</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kw_max_avg</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rate_negative_words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32</a:t>
                      </a:r>
                    </a:p>
                  </a:txBody>
                  <a:tcPr marL="6507" marR="6507" marT="6507" marB="0" anchor="b">
                    <a:lnL>
                      <a:noFill/>
                    </a:lnL>
                    <a:lnR>
                      <a:noFill/>
                    </a:lnR>
                    <a:lnT>
                      <a:noFill/>
                    </a:lnT>
                    <a:lnB>
                      <a:noFill/>
                    </a:lnB>
                  </a:tcPr>
                </a:tc>
                <a:extLst>
                  <a:ext uri="{0D108BD9-81ED-4DB2-BD59-A6C34878D82A}">
                    <a16:rowId xmlns:a16="http://schemas.microsoft.com/office/drawing/2014/main" val="941220393"/>
                  </a:ext>
                </a:extLst>
              </a:tr>
              <a:tr h="227753">
                <a:tc>
                  <a:txBody>
                    <a:bodyPr/>
                    <a:lstStyle/>
                    <a:p>
                      <a:pPr algn="l" fontAlgn="b"/>
                      <a:r>
                        <a:rPr lang="en-US" sz="1400" b="0" i="0" u="none" strike="noStrike">
                          <a:solidFill>
                            <a:srgbClr val="000000"/>
                          </a:solidFill>
                          <a:effectLst/>
                          <a:latin typeface="Calibri" panose="020F0502020204030204" pitchFamily="34" charset="0"/>
                        </a:rPr>
                        <a:t>n_non_stop_unique_tokens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4</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kw_avg_avg</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37</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avg_positive_polarity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36</a:t>
                      </a:r>
                    </a:p>
                  </a:txBody>
                  <a:tcPr marL="6507" marR="6507" marT="6507" marB="0" anchor="b">
                    <a:lnL>
                      <a:noFill/>
                    </a:lnL>
                    <a:lnR>
                      <a:noFill/>
                    </a:lnR>
                    <a:lnT>
                      <a:noFill/>
                    </a:lnT>
                    <a:lnB>
                      <a:noFill/>
                    </a:lnB>
                  </a:tcPr>
                </a:tc>
                <a:extLst>
                  <a:ext uri="{0D108BD9-81ED-4DB2-BD59-A6C34878D82A}">
                    <a16:rowId xmlns:a16="http://schemas.microsoft.com/office/drawing/2014/main" val="168640424"/>
                  </a:ext>
                </a:extLst>
              </a:tr>
              <a:tr h="227753">
                <a:tc>
                  <a:txBody>
                    <a:bodyPr/>
                    <a:lstStyle/>
                    <a:p>
                      <a:pPr algn="l" fontAlgn="b"/>
                      <a:r>
                        <a:rPr lang="en-US" sz="1400" b="0" i="0" u="none" strike="noStrike">
                          <a:solidFill>
                            <a:srgbClr val="000000"/>
                          </a:solidFill>
                          <a:effectLst/>
                          <a:latin typeface="Calibri" panose="020F0502020204030204" pitchFamily="34" charset="0"/>
                        </a:rPr>
                        <a:t>num_hrefs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36</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self_reference_min_shares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23</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min_positive_polarity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30</a:t>
                      </a:r>
                    </a:p>
                  </a:txBody>
                  <a:tcPr marL="6507" marR="6507" marT="6507" marB="0" anchor="b">
                    <a:lnL>
                      <a:noFill/>
                    </a:lnL>
                    <a:lnR>
                      <a:noFill/>
                    </a:lnR>
                    <a:lnT>
                      <a:noFill/>
                    </a:lnT>
                    <a:lnB>
                      <a:noFill/>
                    </a:lnB>
                  </a:tcPr>
                </a:tc>
                <a:extLst>
                  <a:ext uri="{0D108BD9-81ED-4DB2-BD59-A6C34878D82A}">
                    <a16:rowId xmlns:a16="http://schemas.microsoft.com/office/drawing/2014/main" val="1282141063"/>
                  </a:ext>
                </a:extLst>
              </a:tr>
              <a:tr h="227753">
                <a:tc>
                  <a:txBody>
                    <a:bodyPr/>
                    <a:lstStyle/>
                    <a:p>
                      <a:pPr algn="l" fontAlgn="b"/>
                      <a:r>
                        <a:rPr lang="en-US" sz="1400" b="0" i="0" u="none" strike="noStrike">
                          <a:solidFill>
                            <a:srgbClr val="000000"/>
                          </a:solidFill>
                          <a:effectLst/>
                          <a:latin typeface="Calibri" panose="020F0502020204030204" pitchFamily="34" charset="0"/>
                        </a:rPr>
                        <a:t>num_self_hrefs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31</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self_reference_max_shares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max_positive_polarity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extLst>
                  <a:ext uri="{0D108BD9-81ED-4DB2-BD59-A6C34878D82A}">
                    <a16:rowId xmlns:a16="http://schemas.microsoft.com/office/drawing/2014/main" val="2514877597"/>
                  </a:ext>
                </a:extLst>
              </a:tr>
              <a:tr h="227753">
                <a:tc>
                  <a:txBody>
                    <a:bodyPr/>
                    <a:lstStyle/>
                    <a:p>
                      <a:pPr algn="l" fontAlgn="b"/>
                      <a:r>
                        <a:rPr lang="en-US" sz="1400" b="0" i="0" u="none" strike="noStrike">
                          <a:solidFill>
                            <a:srgbClr val="000000"/>
                          </a:solidFill>
                          <a:effectLst/>
                          <a:latin typeface="Calibri" panose="020F0502020204030204" pitchFamily="34" charset="0"/>
                        </a:rPr>
                        <a:t>num_imgs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38</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self_reference_avg_sharess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31</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avg_negative_polarity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37</a:t>
                      </a:r>
                    </a:p>
                  </a:txBody>
                  <a:tcPr marL="6507" marR="6507" marT="6507" marB="0" anchor="b">
                    <a:lnL>
                      <a:noFill/>
                    </a:lnL>
                    <a:lnR>
                      <a:noFill/>
                    </a:lnR>
                    <a:lnT>
                      <a:noFill/>
                    </a:lnT>
                    <a:lnB>
                      <a:noFill/>
                    </a:lnB>
                  </a:tcPr>
                </a:tc>
                <a:extLst>
                  <a:ext uri="{0D108BD9-81ED-4DB2-BD59-A6C34878D82A}">
                    <a16:rowId xmlns:a16="http://schemas.microsoft.com/office/drawing/2014/main" val="2897164870"/>
                  </a:ext>
                </a:extLst>
              </a:tr>
              <a:tr h="227753">
                <a:tc>
                  <a:txBody>
                    <a:bodyPr/>
                    <a:lstStyle/>
                    <a:p>
                      <a:pPr algn="l" fontAlgn="b"/>
                      <a:r>
                        <a:rPr lang="en-US" sz="1400" b="0" i="0" u="none" strike="noStrike">
                          <a:solidFill>
                            <a:srgbClr val="000000"/>
                          </a:solidFill>
                          <a:effectLst/>
                          <a:latin typeface="Calibri" panose="020F0502020204030204" pitchFamily="34" charset="0"/>
                        </a:rPr>
                        <a:t>num_videos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LDA_00</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32</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min_negative_polarity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6507" marR="6507" marT="6507" marB="0" anchor="b">
                    <a:lnL>
                      <a:noFill/>
                    </a:lnL>
                    <a:lnR>
                      <a:noFill/>
                    </a:lnR>
                    <a:lnT>
                      <a:noFill/>
                    </a:lnT>
                    <a:lnB>
                      <a:noFill/>
                    </a:lnB>
                  </a:tcPr>
                </a:tc>
                <a:extLst>
                  <a:ext uri="{0D108BD9-81ED-4DB2-BD59-A6C34878D82A}">
                    <a16:rowId xmlns:a16="http://schemas.microsoft.com/office/drawing/2014/main" val="4265801602"/>
                  </a:ext>
                </a:extLst>
              </a:tr>
              <a:tr h="227753">
                <a:tc>
                  <a:txBody>
                    <a:bodyPr/>
                    <a:lstStyle/>
                    <a:p>
                      <a:pPr algn="l" fontAlgn="b"/>
                      <a:r>
                        <a:rPr lang="en-US" sz="1400" b="0" i="0" u="none" strike="noStrike">
                          <a:solidFill>
                            <a:srgbClr val="000000"/>
                          </a:solidFill>
                          <a:effectLst/>
                          <a:latin typeface="Calibri" panose="020F0502020204030204" pitchFamily="34" charset="0"/>
                        </a:rPr>
                        <a:t>average_token_length</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41</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LDA_01</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28</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max_negative_polarity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32</a:t>
                      </a:r>
                    </a:p>
                  </a:txBody>
                  <a:tcPr marL="6507" marR="6507" marT="6507" marB="0" anchor="b">
                    <a:lnL>
                      <a:noFill/>
                    </a:lnL>
                    <a:lnR>
                      <a:noFill/>
                    </a:lnR>
                    <a:lnT>
                      <a:noFill/>
                    </a:lnT>
                    <a:lnB>
                      <a:noFill/>
                    </a:lnB>
                  </a:tcPr>
                </a:tc>
                <a:extLst>
                  <a:ext uri="{0D108BD9-81ED-4DB2-BD59-A6C34878D82A}">
                    <a16:rowId xmlns:a16="http://schemas.microsoft.com/office/drawing/2014/main" val="2114098724"/>
                  </a:ext>
                </a:extLst>
              </a:tr>
              <a:tr h="227753">
                <a:tc>
                  <a:txBody>
                    <a:bodyPr/>
                    <a:lstStyle/>
                    <a:p>
                      <a:pPr algn="l" fontAlgn="b"/>
                      <a:r>
                        <a:rPr lang="en-US" sz="1400" b="0" i="0" u="none" strike="noStrike">
                          <a:solidFill>
                            <a:srgbClr val="000000"/>
                          </a:solidFill>
                          <a:effectLst/>
                          <a:latin typeface="Calibri" panose="020F0502020204030204" pitchFamily="34" charset="0"/>
                        </a:rPr>
                        <a:t>num_keywords</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LDA_02</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40</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title_subjectivity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32</a:t>
                      </a:r>
                    </a:p>
                  </a:txBody>
                  <a:tcPr marL="6507" marR="6507" marT="6507" marB="0" anchor="b">
                    <a:lnL>
                      <a:noFill/>
                    </a:lnL>
                    <a:lnR>
                      <a:noFill/>
                    </a:lnR>
                    <a:lnT>
                      <a:noFill/>
                    </a:lnT>
                    <a:lnB>
                      <a:noFill/>
                    </a:lnB>
                  </a:tcPr>
                </a:tc>
                <a:extLst>
                  <a:ext uri="{0D108BD9-81ED-4DB2-BD59-A6C34878D82A}">
                    <a16:rowId xmlns:a16="http://schemas.microsoft.com/office/drawing/2014/main" val="729243527"/>
                  </a:ext>
                </a:extLst>
              </a:tr>
              <a:tr h="227753">
                <a:tc>
                  <a:txBody>
                    <a:bodyPr/>
                    <a:lstStyle/>
                    <a:p>
                      <a:pPr algn="l" fontAlgn="b"/>
                      <a:r>
                        <a:rPr lang="en-US" sz="1400" b="0" i="0" u="none" strike="noStrike">
                          <a:solidFill>
                            <a:srgbClr val="000000"/>
                          </a:solidFill>
                          <a:effectLst/>
                          <a:latin typeface="Calibri" panose="020F0502020204030204" pitchFamily="34" charset="0"/>
                        </a:rPr>
                        <a:t>kw_min_min</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31</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LDA_03</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36</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title_sentiment_polarity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29</a:t>
                      </a:r>
                    </a:p>
                  </a:txBody>
                  <a:tcPr marL="6507" marR="6507" marT="6507" marB="0" anchor="b">
                    <a:lnL>
                      <a:noFill/>
                    </a:lnL>
                    <a:lnR>
                      <a:noFill/>
                    </a:lnR>
                    <a:lnT>
                      <a:noFill/>
                    </a:lnT>
                    <a:lnB>
                      <a:noFill/>
                    </a:lnB>
                  </a:tcPr>
                </a:tc>
                <a:extLst>
                  <a:ext uri="{0D108BD9-81ED-4DB2-BD59-A6C34878D82A}">
                    <a16:rowId xmlns:a16="http://schemas.microsoft.com/office/drawing/2014/main" val="848645162"/>
                  </a:ext>
                </a:extLst>
              </a:tr>
              <a:tr h="227753">
                <a:tc>
                  <a:txBody>
                    <a:bodyPr/>
                    <a:lstStyle/>
                    <a:p>
                      <a:pPr algn="l" fontAlgn="b"/>
                      <a:r>
                        <a:rPr lang="en-US" sz="1400" b="0" i="0" u="none" strike="noStrike">
                          <a:solidFill>
                            <a:srgbClr val="000000"/>
                          </a:solidFill>
                          <a:effectLst/>
                          <a:latin typeface="Calibri" panose="020F0502020204030204" pitchFamily="34" charset="0"/>
                        </a:rPr>
                        <a:t>kw_max_min</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13</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LDA_04</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abs_title_subjectivity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21</a:t>
                      </a:r>
                    </a:p>
                  </a:txBody>
                  <a:tcPr marL="6507" marR="6507" marT="6507" marB="0" anchor="b">
                    <a:lnL>
                      <a:noFill/>
                    </a:lnL>
                    <a:lnR>
                      <a:noFill/>
                    </a:lnR>
                    <a:lnT>
                      <a:noFill/>
                    </a:lnT>
                    <a:lnB>
                      <a:noFill/>
                    </a:lnB>
                  </a:tcPr>
                </a:tc>
                <a:extLst>
                  <a:ext uri="{0D108BD9-81ED-4DB2-BD59-A6C34878D82A}">
                    <a16:rowId xmlns:a16="http://schemas.microsoft.com/office/drawing/2014/main" val="3660921392"/>
                  </a:ext>
                </a:extLst>
              </a:tr>
              <a:tr h="227753">
                <a:tc>
                  <a:txBody>
                    <a:bodyPr/>
                    <a:lstStyle/>
                    <a:p>
                      <a:pPr algn="l" fontAlgn="b"/>
                      <a:r>
                        <a:rPr lang="en-US" sz="1400" b="0" i="0" u="none" strike="noStrike">
                          <a:solidFill>
                            <a:srgbClr val="000000"/>
                          </a:solidFill>
                          <a:effectLst/>
                          <a:latin typeface="Calibri" panose="020F0502020204030204" pitchFamily="34" charset="0"/>
                        </a:rPr>
                        <a:t>kw_avg_min</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global_subjectivity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37</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abs_title_sentiment_polarity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32</a:t>
                      </a:r>
                    </a:p>
                  </a:txBody>
                  <a:tcPr marL="6507" marR="6507" marT="6507" marB="0" anchor="b">
                    <a:lnL>
                      <a:noFill/>
                    </a:lnL>
                    <a:lnR>
                      <a:noFill/>
                    </a:lnR>
                    <a:lnT>
                      <a:noFill/>
                    </a:lnT>
                    <a:lnB>
                      <a:noFill/>
                    </a:lnB>
                  </a:tcPr>
                </a:tc>
                <a:extLst>
                  <a:ext uri="{0D108BD9-81ED-4DB2-BD59-A6C34878D82A}">
                    <a16:rowId xmlns:a16="http://schemas.microsoft.com/office/drawing/2014/main" val="2202089741"/>
                  </a:ext>
                </a:extLst>
              </a:tr>
              <a:tr h="227753">
                <a:tc>
                  <a:txBody>
                    <a:bodyPr/>
                    <a:lstStyle/>
                    <a:p>
                      <a:pPr algn="l" fontAlgn="b"/>
                      <a:r>
                        <a:rPr lang="en-US" sz="1400" b="0" i="0" u="none" strike="noStrike">
                          <a:solidFill>
                            <a:srgbClr val="000000"/>
                          </a:solidFill>
                          <a:effectLst/>
                          <a:latin typeface="Calibri" panose="020F0502020204030204" pitchFamily="34" charset="0"/>
                        </a:rPr>
                        <a:t>kw_min_max</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28</a:t>
                      </a:r>
                    </a:p>
                  </a:txBody>
                  <a:tcPr marL="6507" marR="6507" marT="6507"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global_sentiment_polarity</a:t>
                      </a:r>
                    </a:p>
                  </a:txBody>
                  <a:tcPr marL="6507" marR="6507" marT="6507" marB="0" anchor="b">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6507" marR="6507" marT="650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6507" marR="6507" marT="6507"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shares</a:t>
                      </a:r>
                    </a:p>
                  </a:txBody>
                  <a:tcPr marL="6507" marR="6507" marT="6507"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24</a:t>
                      </a:r>
                    </a:p>
                  </a:txBody>
                  <a:tcPr marL="6507" marR="6507" marT="6507" marB="0" anchor="b">
                    <a:lnL>
                      <a:noFill/>
                    </a:lnL>
                    <a:lnR>
                      <a:noFill/>
                    </a:lnR>
                    <a:lnT>
                      <a:noFill/>
                    </a:lnT>
                    <a:lnB>
                      <a:noFill/>
                    </a:lnB>
                  </a:tcPr>
                </a:tc>
                <a:extLst>
                  <a:ext uri="{0D108BD9-81ED-4DB2-BD59-A6C34878D82A}">
                    <a16:rowId xmlns:a16="http://schemas.microsoft.com/office/drawing/2014/main" val="1966139963"/>
                  </a:ext>
                </a:extLst>
              </a:tr>
            </a:tbl>
          </a:graphicData>
        </a:graphic>
      </p:graphicFrame>
      <p:pic>
        <p:nvPicPr>
          <p:cNvPr id="4" name="7-[AudioTrimmer.com]">
            <a:hlinkClick r:id="" action="ppaction://media"/>
            <a:extLst>
              <a:ext uri="{FF2B5EF4-FFF2-40B4-BE49-F238E27FC236}">
                <a16:creationId xmlns:a16="http://schemas.microsoft.com/office/drawing/2014/main" id="{F23EBBBC-A6D6-4072-8B4A-37441007E2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77485" y="5848738"/>
            <a:ext cx="609600" cy="609600"/>
          </a:xfrm>
          <a:prstGeom prst="rect">
            <a:avLst/>
          </a:prstGeom>
        </p:spPr>
      </p:pic>
    </p:spTree>
    <p:extLst>
      <p:ext uri="{BB962C8B-B14F-4D97-AF65-F5344CB8AC3E}">
        <p14:creationId xmlns:p14="http://schemas.microsoft.com/office/powerpoint/2010/main" val="30714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FF8B-B72B-4B49-96B9-949D21DAE226}"/>
              </a:ext>
            </a:extLst>
          </p:cNvPr>
          <p:cNvSpPr>
            <a:spLocks noGrp="1"/>
          </p:cNvSpPr>
          <p:nvPr>
            <p:ph type="title"/>
          </p:nvPr>
        </p:nvSpPr>
        <p:spPr/>
        <p:txBody>
          <a:bodyPr/>
          <a:lstStyle/>
          <a:p>
            <a:r>
              <a:rPr lang="en-US" dirty="0"/>
              <a:t>PRINCIPAL COMPONENT ANALYSIS</a:t>
            </a:r>
          </a:p>
        </p:txBody>
      </p:sp>
      <p:sp>
        <p:nvSpPr>
          <p:cNvPr id="3" name="Text Placeholder 2">
            <a:extLst>
              <a:ext uri="{FF2B5EF4-FFF2-40B4-BE49-F238E27FC236}">
                <a16:creationId xmlns:a16="http://schemas.microsoft.com/office/drawing/2014/main" id="{10656F14-D39F-45BF-8894-359A2FD041CB}"/>
              </a:ext>
            </a:extLst>
          </p:cNvPr>
          <p:cNvSpPr>
            <a:spLocks noGrp="1"/>
          </p:cNvSpPr>
          <p:nvPr>
            <p:ph type="body" idx="1"/>
          </p:nvPr>
        </p:nvSpPr>
        <p:spPr>
          <a:xfrm>
            <a:off x="6895559" y="2677644"/>
            <a:ext cx="4270879" cy="2283824"/>
          </a:xfrm>
        </p:spPr>
        <p:txBody>
          <a:bodyPr/>
          <a:lstStyle/>
          <a:p>
            <a:r>
              <a:rPr lang="en-US" dirty="0"/>
              <a:t>LOOKING FOR MEANING &amp; MANAGING MULTICOLLINEARITY</a:t>
            </a:r>
          </a:p>
        </p:txBody>
      </p:sp>
    </p:spTree>
    <p:extLst>
      <p:ext uri="{BB962C8B-B14F-4D97-AF65-F5344CB8AC3E}">
        <p14:creationId xmlns:p14="http://schemas.microsoft.com/office/powerpoint/2010/main" val="2286506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C57-7881-4164-9639-02041A2C22FE}"/>
              </a:ext>
            </a:extLst>
          </p:cNvPr>
          <p:cNvSpPr>
            <a:spLocks noGrp="1"/>
          </p:cNvSpPr>
          <p:nvPr>
            <p:ph type="title"/>
          </p:nvPr>
        </p:nvSpPr>
        <p:spPr>
          <a:xfrm>
            <a:off x="1154954" y="973668"/>
            <a:ext cx="8761413" cy="706964"/>
          </a:xfrm>
        </p:spPr>
        <p:txBody>
          <a:bodyPr/>
          <a:lstStyle/>
          <a:p>
            <a:r>
              <a:rPr lang="en-US"/>
              <a:t>PCA process</a:t>
            </a:r>
            <a:endParaRPr lang="en-US" dirty="0"/>
          </a:p>
        </p:txBody>
      </p:sp>
      <p:sp>
        <p:nvSpPr>
          <p:cNvPr id="3" name="Content Placeholder 2">
            <a:extLst>
              <a:ext uri="{FF2B5EF4-FFF2-40B4-BE49-F238E27FC236}">
                <a16:creationId xmlns:a16="http://schemas.microsoft.com/office/drawing/2014/main" id="{7629265C-BB14-4F9E-BECB-BFA24557672B}"/>
              </a:ext>
            </a:extLst>
          </p:cNvPr>
          <p:cNvSpPr>
            <a:spLocks noGrp="1"/>
          </p:cNvSpPr>
          <p:nvPr>
            <p:ph idx="1"/>
          </p:nvPr>
        </p:nvSpPr>
        <p:spPr>
          <a:xfrm>
            <a:off x="1154954" y="2603500"/>
            <a:ext cx="9097084" cy="3732754"/>
          </a:xfrm>
        </p:spPr>
        <p:txBody>
          <a:bodyPr>
            <a:normAutofit/>
          </a:bodyPr>
          <a:lstStyle/>
          <a:p>
            <a:r>
              <a:rPr lang="en-US" dirty="0"/>
              <a:t>Removed categorical variables (day of week and news channels)</a:t>
            </a:r>
          </a:p>
          <a:p>
            <a:r>
              <a:rPr lang="en-US" dirty="0"/>
              <a:t>Scaled and centered (some data ratios, some large count, some small)</a:t>
            </a:r>
          </a:p>
          <a:p>
            <a:r>
              <a:rPr lang="en-US" dirty="0"/>
              <a:t>Varimax rotation</a:t>
            </a:r>
          </a:p>
          <a:p>
            <a:r>
              <a:rPr lang="en-US" dirty="0"/>
              <a:t>Loading significance cutoff=  0.4</a:t>
            </a:r>
          </a:p>
        </p:txBody>
      </p:sp>
      <p:pic>
        <p:nvPicPr>
          <p:cNvPr id="4" name="9-[AudioTrimmer.com]">
            <a:hlinkClick r:id="" action="ppaction://media"/>
            <a:extLst>
              <a:ext uri="{FF2B5EF4-FFF2-40B4-BE49-F238E27FC236}">
                <a16:creationId xmlns:a16="http://schemas.microsoft.com/office/drawing/2014/main" id="{49AEDEC6-709B-4794-8518-3F110F9962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86809" y="6031454"/>
            <a:ext cx="609600" cy="609600"/>
          </a:xfrm>
          <a:prstGeom prst="rect">
            <a:avLst/>
          </a:prstGeom>
        </p:spPr>
      </p:pic>
    </p:spTree>
    <p:extLst>
      <p:ext uri="{BB962C8B-B14F-4D97-AF65-F5344CB8AC3E}">
        <p14:creationId xmlns:p14="http://schemas.microsoft.com/office/powerpoint/2010/main" val="5365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WebA69D</Template>
  <TotalTime>1167</TotalTime>
  <Words>3036</Words>
  <Application>Microsoft Office PowerPoint</Application>
  <PresentationFormat>Widescreen</PresentationFormat>
  <Paragraphs>557</Paragraphs>
  <Slides>40</Slides>
  <Notes>21</Notes>
  <HiddenSlides>0</HiddenSlides>
  <MMClips>15</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1" baseType="lpstr">
      <vt:lpstr>Arial</vt:lpstr>
      <vt:lpstr>Arial Black</vt:lpstr>
      <vt:lpstr>Calibri</vt:lpstr>
      <vt:lpstr>Century Gothic</vt:lpstr>
      <vt:lpstr>Courier New</vt:lpstr>
      <vt:lpstr>Lucida Console</vt:lpstr>
      <vt:lpstr>Times New Roman</vt:lpstr>
      <vt:lpstr>Wingdings</vt:lpstr>
      <vt:lpstr>Wingdings 3</vt:lpstr>
      <vt:lpstr>Ion Boardroom</vt:lpstr>
      <vt:lpstr>Worksheet</vt:lpstr>
      <vt:lpstr>PowerPoint Presentation</vt:lpstr>
      <vt:lpstr>RESEARCH QUESTION</vt:lpstr>
      <vt:lpstr>DATASET</vt:lpstr>
      <vt:lpstr>VARIABLES SUMMARY</vt:lpstr>
      <vt:lpstr>PRE-PROCESSING</vt:lpstr>
      <vt:lpstr>PRE-FLIGHT CHECK</vt:lpstr>
      <vt:lpstr>SIGNIFICANT CORRELATIONS Note: tokens = words</vt:lpstr>
      <vt:lpstr>PRINCIPAL COMPONENT ANALYSIS</vt:lpstr>
      <vt:lpstr>PCA process</vt:lpstr>
      <vt:lpstr>CHOOSING PC’s</vt:lpstr>
      <vt:lpstr>MEANINGS &amp; LOADINGS</vt:lpstr>
      <vt:lpstr>PowerPoint Presentation</vt:lpstr>
      <vt:lpstr>Factor Analysis (CFA)</vt:lpstr>
      <vt:lpstr>VIF Scores</vt:lpstr>
      <vt:lpstr>Correlations</vt:lpstr>
      <vt:lpstr>Scree Plot Analysis</vt:lpstr>
      <vt:lpstr>Naming Factors</vt:lpstr>
      <vt:lpstr>PowerPoint Presentation</vt:lpstr>
      <vt:lpstr>Canonical Correlation Analysis</vt:lpstr>
      <vt:lpstr>Canonical Correlation Analysis</vt:lpstr>
      <vt:lpstr>Canonical Correlation Analysis</vt:lpstr>
      <vt:lpstr>Canonical Correlation Analysis</vt:lpstr>
      <vt:lpstr>CCA</vt:lpstr>
      <vt:lpstr>CCA</vt:lpstr>
      <vt:lpstr>CCA</vt:lpstr>
      <vt:lpstr>CCA</vt:lpstr>
      <vt:lpstr>Correspondence Analysis</vt:lpstr>
      <vt:lpstr>Correspondence Analysis</vt:lpstr>
      <vt:lpstr>RANDOM FOREST</vt:lpstr>
      <vt:lpstr>DECISION TREE &amp; RANDOM FOREST</vt:lpstr>
      <vt:lpstr>DECISION TREE &amp; RANDOM FOREST</vt:lpstr>
      <vt:lpstr>DECISION TREE &amp; RANDOM FOREST</vt:lpstr>
      <vt:lpstr>DECISION TREE &amp; RANDOM FOREST</vt:lpstr>
      <vt:lpstr>DECISION TREE &amp; RANDOM FOREST</vt:lpstr>
      <vt:lpstr>LINEAR REGRESSION</vt:lpstr>
      <vt:lpstr>LINEAR REGRESSION Predict the NUMBER of shares</vt:lpstr>
      <vt:lpstr>“BEST” LINEAR REGRESSION</vt:lpstr>
      <vt:lpstr>COMPARING MODELS</vt:lpstr>
      <vt:lpstr>strong emotion is key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Monica Stettler Brozny</dc:creator>
  <cp:lastModifiedBy>Aidarov, Akbar</cp:lastModifiedBy>
  <cp:revision>126</cp:revision>
  <dcterms:created xsi:type="dcterms:W3CDTF">2018-05-28T14:46:16Z</dcterms:created>
  <dcterms:modified xsi:type="dcterms:W3CDTF">2018-06-07T02:49:12Z</dcterms:modified>
</cp:coreProperties>
</file>